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33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324" r:id="rId9"/>
    <p:sldId id="325" r:id="rId10"/>
    <p:sldId id="326" r:id="rId11"/>
    <p:sldId id="327" r:id="rId12"/>
    <p:sldId id="329" r:id="rId13"/>
    <p:sldId id="328" r:id="rId14"/>
    <p:sldId id="289" r:id="rId15"/>
    <p:sldId id="330" r:id="rId16"/>
    <p:sldId id="331" r:id="rId17"/>
    <p:sldId id="332" r:id="rId18"/>
    <p:sldId id="333" r:id="rId19"/>
    <p:sldId id="334" r:id="rId20"/>
    <p:sldId id="339" r:id="rId21"/>
    <p:sldId id="335" r:id="rId22"/>
    <p:sldId id="336" r:id="rId23"/>
    <p:sldId id="337" r:id="rId24"/>
    <p:sldId id="338" r:id="rId25"/>
    <p:sldId id="300" r:id="rId26"/>
    <p:sldId id="290" r:id="rId27"/>
    <p:sldId id="305" r:id="rId28"/>
    <p:sldId id="306" r:id="rId29"/>
    <p:sldId id="307" r:id="rId30"/>
    <p:sldId id="308" r:id="rId31"/>
    <p:sldId id="293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0"/>
    <a:srgbClr val="E6E6E6"/>
    <a:srgbClr val="FFBB00"/>
    <a:srgbClr val="FFD744"/>
    <a:srgbClr val="FEC80A"/>
    <a:srgbClr val="FFD745"/>
    <a:srgbClr val="FECA25"/>
    <a:srgbClr val="FDC415"/>
    <a:srgbClr val="FFC001"/>
    <a:srgbClr val="FEBA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448" autoAdjust="0"/>
  </p:normalViewPr>
  <p:slideViewPr>
    <p:cSldViewPr snapToGrid="0" showGuides="1">
      <p:cViewPr>
        <p:scale>
          <a:sx n="100" d="100"/>
          <a:sy n="100" d="100"/>
        </p:scale>
        <p:origin x="990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1C77-C679-4DD7-8415-F021013EA23B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4D0EA-8F2F-4859-9AD8-1E1296D5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7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23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47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04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F5D03-F95F-41AD-AD57-05C8985E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正方形/長方形 1">
            <a:extLst>
              <a:ext uri="{FF2B5EF4-FFF2-40B4-BE49-F238E27FC236}">
                <a16:creationId xmlns:a16="http://schemas.microsoft.com/office/drawing/2014/main" id="{84307A94-A77C-4871-B9AB-2248F63DC5C3}"/>
              </a:ext>
            </a:extLst>
          </p:cNvPr>
          <p:cNvSpPr/>
          <p:nvPr userDrawn="1"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コネクタ 4">
            <a:extLst>
              <a:ext uri="{FF2B5EF4-FFF2-40B4-BE49-F238E27FC236}">
                <a16:creationId xmlns:a16="http://schemas.microsoft.com/office/drawing/2014/main" id="{30DD6076-567A-46B8-8446-8E3CC09A7881}"/>
              </a:ext>
            </a:extLst>
          </p:cNvPr>
          <p:cNvCxnSpPr/>
          <p:nvPr userDrawn="1"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8">
            <a:extLst>
              <a:ext uri="{FF2B5EF4-FFF2-40B4-BE49-F238E27FC236}">
                <a16:creationId xmlns:a16="http://schemas.microsoft.com/office/drawing/2014/main" id="{A8D6324F-17B2-46A4-8A84-029D9C470D6C}"/>
              </a:ext>
            </a:extLst>
          </p:cNvPr>
          <p:cNvGrpSpPr/>
          <p:nvPr userDrawn="1"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9" name="山形 6">
              <a:extLst>
                <a:ext uri="{FF2B5EF4-FFF2-40B4-BE49-F238E27FC236}">
                  <a16:creationId xmlns:a16="http://schemas.microsoft.com/office/drawing/2014/main" id="{C5D7270B-B8F3-4733-A1D6-9DD6AADA9B44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山形 7">
              <a:extLst>
                <a:ext uri="{FF2B5EF4-FFF2-40B4-BE49-F238E27FC236}">
                  <a16:creationId xmlns:a16="http://schemas.microsoft.com/office/drawing/2014/main" id="{AF08BCFE-C062-43E2-A8EF-ED5374B5B79F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直角三角形 4">
            <a:extLst>
              <a:ext uri="{FF2B5EF4-FFF2-40B4-BE49-F238E27FC236}">
                <a16:creationId xmlns:a16="http://schemas.microsoft.com/office/drawing/2014/main" id="{EC19C5FD-97C0-440A-9A58-3E232D11E6F7}"/>
              </a:ext>
            </a:extLst>
          </p:cNvPr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89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54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7ACA9F-D1E7-45E9-9515-FA2CEC7F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BF9D7-89B8-4987-859E-B0FC8001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4043-DEF1-4BD2-A396-274E53DF3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6A71-89B3-4D1E-B420-7BCD0884C080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06CAD-C5E7-4D5E-B0C2-5AE797A85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14B04-130D-4F49-8029-8BDB5858E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B574-A4A8-4E77-A1D3-B2611E4BD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MLab/InEditor.git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127.0.0.1:80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TEMLab/InFactor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127.0.0.1:3000" TargetMode="External"/><Relationship Id="rId2" Type="http://schemas.openxmlformats.org/officeDocument/2006/relationships/hyperlink" Target="https://github.com/STEMLab/InViewe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E68311-9070-4326-8792-61F8009F9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C244A759-558E-4E66-A711-0B3691CD6449}"/>
              </a:ext>
            </a:extLst>
          </p:cNvPr>
          <p:cNvSpPr/>
          <p:nvPr/>
        </p:nvSpPr>
        <p:spPr>
          <a:xfrm>
            <a:off x="-41447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B4FF18D-C2C6-4233-A058-943608B742BB}"/>
              </a:ext>
            </a:extLst>
          </p:cNvPr>
          <p:cNvSpPr/>
          <p:nvPr/>
        </p:nvSpPr>
        <p:spPr>
          <a:xfrm>
            <a:off x="1573351" y="1556295"/>
            <a:ext cx="3077469" cy="3077469"/>
          </a:xfrm>
          <a:custGeom>
            <a:avLst/>
            <a:gdLst>
              <a:gd name="connsiteX0" fmla="*/ 0 w 3077469"/>
              <a:gd name="connsiteY0" fmla="*/ 0 h 3077469"/>
              <a:gd name="connsiteX1" fmla="*/ 3077469 w 3077469"/>
              <a:gd name="connsiteY1" fmla="*/ 0 h 3077469"/>
              <a:gd name="connsiteX2" fmla="*/ 3077469 w 3077469"/>
              <a:gd name="connsiteY2" fmla="*/ 807898 h 3077469"/>
              <a:gd name="connsiteX3" fmla="*/ 2845182 w 3077469"/>
              <a:gd name="connsiteY3" fmla="*/ 807898 h 3077469"/>
              <a:gd name="connsiteX4" fmla="*/ 2845182 w 3077469"/>
              <a:gd name="connsiteY4" fmla="*/ 232287 h 3077469"/>
              <a:gd name="connsiteX5" fmla="*/ 232287 w 3077469"/>
              <a:gd name="connsiteY5" fmla="*/ 232287 h 3077469"/>
              <a:gd name="connsiteX6" fmla="*/ 232287 w 3077469"/>
              <a:gd name="connsiteY6" fmla="*/ 2845182 h 3077469"/>
              <a:gd name="connsiteX7" fmla="*/ 2845182 w 3077469"/>
              <a:gd name="connsiteY7" fmla="*/ 2845182 h 3077469"/>
              <a:gd name="connsiteX8" fmla="*/ 2845182 w 3077469"/>
              <a:gd name="connsiteY8" fmla="*/ 2408098 h 3077469"/>
              <a:gd name="connsiteX9" fmla="*/ 3077469 w 3077469"/>
              <a:gd name="connsiteY9" fmla="*/ 2408098 h 3077469"/>
              <a:gd name="connsiteX10" fmla="*/ 3077469 w 3077469"/>
              <a:gd name="connsiteY10" fmla="*/ 3077469 h 3077469"/>
              <a:gd name="connsiteX11" fmla="*/ 0 w 3077469"/>
              <a:gd name="connsiteY11" fmla="*/ 3077469 h 30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7469" h="3077469">
                <a:moveTo>
                  <a:pt x="0" y="0"/>
                </a:moveTo>
                <a:lnTo>
                  <a:pt x="3077469" y="0"/>
                </a:lnTo>
                <a:lnTo>
                  <a:pt x="3077469" y="807898"/>
                </a:lnTo>
                <a:lnTo>
                  <a:pt x="2845182" y="807898"/>
                </a:lnTo>
                <a:lnTo>
                  <a:pt x="2845182" y="232287"/>
                </a:lnTo>
                <a:lnTo>
                  <a:pt x="232287" y="232287"/>
                </a:lnTo>
                <a:lnTo>
                  <a:pt x="232287" y="2845182"/>
                </a:lnTo>
                <a:lnTo>
                  <a:pt x="2845182" y="2845182"/>
                </a:lnTo>
                <a:lnTo>
                  <a:pt x="2845182" y="2408098"/>
                </a:lnTo>
                <a:lnTo>
                  <a:pt x="3077469" y="2408098"/>
                </a:lnTo>
                <a:lnTo>
                  <a:pt x="3077469" y="3077469"/>
                </a:lnTo>
                <a:lnTo>
                  <a:pt x="0" y="30774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45A0A1D-A68F-4984-BE54-4A35FE9D43C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-41447" y="0"/>
            <a:ext cx="1614798" cy="1556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53B5A9F-E7ED-459B-B556-82157EAEE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349" y="1957247"/>
            <a:ext cx="6145301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398646" y="696795"/>
            <a:ext cx="2279736" cy="3672006"/>
          </a:xfrm>
          <a:prstGeom prst="roundRect">
            <a:avLst>
              <a:gd name="adj" fmla="val 3854"/>
            </a:avLst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2678382" y="126375"/>
            <a:ext cx="2029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EC800"/>
                </a:solidFill>
              </a:rPr>
              <a:t>Tree view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388903-899F-4171-BEC1-595506411AEC}"/>
              </a:ext>
            </a:extLst>
          </p:cNvPr>
          <p:cNvGrpSpPr/>
          <p:nvPr/>
        </p:nvGrpSpPr>
        <p:grpSpPr>
          <a:xfrm>
            <a:off x="2865119" y="1051560"/>
            <a:ext cx="7135223" cy="4469352"/>
            <a:chOff x="2865119" y="1051560"/>
            <a:chExt cx="7135223" cy="446935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EAF72C-E766-4ADC-873D-440774ED51E8}"/>
                </a:ext>
              </a:extLst>
            </p:cNvPr>
            <p:cNvSpPr/>
            <p:nvPr/>
          </p:nvSpPr>
          <p:spPr>
            <a:xfrm>
              <a:off x="2865119" y="1051560"/>
              <a:ext cx="7135223" cy="4469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 descr="EMB0000611c09f6">
              <a:extLst>
                <a:ext uri="{FF2B5EF4-FFF2-40B4-BE49-F238E27FC236}">
                  <a16:creationId xmlns:a16="http://schemas.microsoft.com/office/drawing/2014/main" id="{C0D31707-F3A0-4621-90A6-49E8424599B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597" y="1878464"/>
              <a:ext cx="2161661" cy="24685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 descr="EMB0000611c09f7">
              <a:extLst>
                <a:ext uri="{FF2B5EF4-FFF2-40B4-BE49-F238E27FC236}">
                  <a16:creationId xmlns:a16="http://schemas.microsoft.com/office/drawing/2014/main" id="{D1DBBEF8-11A0-4A72-8566-C5EF3D11FA9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562" y="1876838"/>
              <a:ext cx="2158738" cy="23914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EEDA19-694B-4A56-811B-8786E5F92469}"/>
                </a:ext>
              </a:extLst>
            </p:cNvPr>
            <p:cNvSpPr/>
            <p:nvPr/>
          </p:nvSpPr>
          <p:spPr>
            <a:xfrm>
              <a:off x="3048000" y="133708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List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currently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created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objects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1703F4-91DF-4A0C-8B3B-0F91A585A151}"/>
                </a:ext>
              </a:extLst>
            </p:cNvPr>
            <p:cNvSpPr/>
            <p:nvPr/>
          </p:nvSpPr>
          <p:spPr>
            <a:xfrm>
              <a:off x="3193143" y="4502770"/>
              <a:ext cx="29028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Classify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objects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by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floor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E84064-B007-430F-A908-54AC2F756159}"/>
                </a:ext>
              </a:extLst>
            </p:cNvPr>
            <p:cNvSpPr/>
            <p:nvPr/>
          </p:nvSpPr>
          <p:spPr>
            <a:xfrm>
              <a:off x="6579776" y="4438672"/>
              <a:ext cx="3108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Classified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by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type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objects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63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379209" y="4268253"/>
            <a:ext cx="2279736" cy="2361255"/>
          </a:xfrm>
          <a:prstGeom prst="roundRect">
            <a:avLst>
              <a:gd name="adj" fmla="val 3854"/>
            </a:avLst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38704" y="3571563"/>
            <a:ext cx="2826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EC800"/>
                </a:solidFill>
              </a:rPr>
              <a:t>Property tabs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388903-899F-4171-BEC1-595506411AEC}"/>
              </a:ext>
            </a:extLst>
          </p:cNvPr>
          <p:cNvGrpSpPr/>
          <p:nvPr/>
        </p:nvGrpSpPr>
        <p:grpSpPr>
          <a:xfrm>
            <a:off x="3032904" y="5399314"/>
            <a:ext cx="3614639" cy="957943"/>
            <a:chOff x="2865119" y="1051560"/>
            <a:chExt cx="7135223" cy="446935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EAF72C-E766-4ADC-873D-440774ED51E8}"/>
                </a:ext>
              </a:extLst>
            </p:cNvPr>
            <p:cNvSpPr/>
            <p:nvPr/>
          </p:nvSpPr>
          <p:spPr>
            <a:xfrm>
              <a:off x="2865119" y="1051560"/>
              <a:ext cx="7135223" cy="4469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EEDA19-694B-4A56-811B-8786E5F92469}"/>
                </a:ext>
              </a:extLst>
            </p:cNvPr>
            <p:cNvSpPr/>
            <p:nvPr/>
          </p:nvSpPr>
          <p:spPr>
            <a:xfrm>
              <a:off x="3384730" y="1878836"/>
              <a:ext cx="6096000" cy="369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view / modify the properties of the generated object.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19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2560487" y="661517"/>
            <a:ext cx="7875284" cy="5953528"/>
          </a:xfrm>
          <a:prstGeom prst="roundRect">
            <a:avLst>
              <a:gd name="adj" fmla="val 1660"/>
            </a:avLst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35060" y="1620428"/>
            <a:ext cx="236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EC800"/>
                </a:solidFill>
              </a:rPr>
              <a:t>Workspace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388903-899F-4171-BEC1-595506411AEC}"/>
              </a:ext>
            </a:extLst>
          </p:cNvPr>
          <p:cNvGrpSpPr/>
          <p:nvPr/>
        </p:nvGrpSpPr>
        <p:grpSpPr>
          <a:xfrm>
            <a:off x="412664" y="2351314"/>
            <a:ext cx="3614639" cy="1400079"/>
            <a:chOff x="2865119" y="1051560"/>
            <a:chExt cx="7135223" cy="446935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EAF72C-E766-4ADC-873D-440774ED51E8}"/>
                </a:ext>
              </a:extLst>
            </p:cNvPr>
            <p:cNvSpPr/>
            <p:nvPr/>
          </p:nvSpPr>
          <p:spPr>
            <a:xfrm>
              <a:off x="2865119" y="1051560"/>
              <a:ext cx="7135223" cy="4469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EEDA19-694B-4A56-811B-8786E5F92469}"/>
                </a:ext>
              </a:extLst>
            </p:cNvPr>
            <p:cNvSpPr/>
            <p:nvPr/>
          </p:nvSpPr>
          <p:spPr>
            <a:xfrm>
              <a:off x="3384730" y="1878835"/>
              <a:ext cx="6096000" cy="29474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A space with a canvas to draw the object.</a:t>
              </a:r>
            </a:p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One canvas is one floor.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05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4" name="直角三角形 1">
            <a:extLst>
              <a:ext uri="{FF2B5EF4-FFF2-40B4-BE49-F238E27FC236}">
                <a16:creationId xmlns:a16="http://schemas.microsoft.com/office/drawing/2014/main" id="{AB47CA1B-7BB2-4D31-97C0-761F39E980AA}"/>
              </a:ext>
            </a:extLst>
          </p:cNvPr>
          <p:cNvSpPr/>
          <p:nvPr/>
        </p:nvSpPr>
        <p:spPr>
          <a:xfrm rot="5400000">
            <a:off x="819150" y="-819150"/>
            <a:ext cx="6858000" cy="8496300"/>
          </a:xfrm>
          <a:prstGeom prst="rtTriangl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8DBC380D-A038-47B6-9F21-F6C284917978}"/>
              </a:ext>
            </a:extLst>
          </p:cNvPr>
          <p:cNvSpPr txBox="1"/>
          <p:nvPr/>
        </p:nvSpPr>
        <p:spPr>
          <a:xfrm>
            <a:off x="550412" y="626923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759C836D-FE17-4564-B727-36FDA64CDCDE}"/>
              </a:ext>
            </a:extLst>
          </p:cNvPr>
          <p:cNvSpPr txBox="1"/>
          <p:nvPr/>
        </p:nvSpPr>
        <p:spPr>
          <a:xfrm>
            <a:off x="1536640" y="780811"/>
            <a:ext cx="24160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</a:t>
            </a:r>
          </a:p>
          <a:p>
            <a:r>
              <a:rPr lang="en-US" altLang="ja-JP" sz="5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Modify</a:t>
            </a:r>
          </a:p>
          <a:p>
            <a:r>
              <a:rPr lang="en-US" altLang="ja-JP" sz="5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29210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1 - Floor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59B350-EBE5-4AA8-A0DF-60D0E343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3" y="1875481"/>
            <a:ext cx="10825493" cy="31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/>
          <a:lstStyle/>
          <a:p>
            <a:r>
              <a:rPr lang="en-US" altLang="ja-JP" spc="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2 - CellSpace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868129-2C84-47A5-A8A8-3BF2551E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3" y="1997058"/>
            <a:ext cx="10690253" cy="32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9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3 - Hole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4B054-FBCB-413C-9979-E474B289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" y="2383971"/>
            <a:ext cx="11991871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4 – </a:t>
            </a:r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CellSpace</a:t>
            </a:r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with slant(1)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37AAB5-BE58-4D64-84F3-D2A0623DC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88" y="2233277"/>
            <a:ext cx="2847435" cy="19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111A96-E1F2-4C11-BBB1-6E261A39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75" y="2233277"/>
            <a:ext cx="2847435" cy="190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F9CC94-D0AA-4EE3-8848-15D3560C2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51" y="2233277"/>
            <a:ext cx="2847435" cy="190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411709-8F28-4A4A-A62E-2CD41469A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3" y="2233277"/>
            <a:ext cx="2847435" cy="1908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04493F6-0F77-4F45-872A-C2CE6C57CFF5}"/>
              </a:ext>
            </a:extLst>
          </p:cNvPr>
          <p:cNvSpPr/>
          <p:nvPr/>
        </p:nvSpPr>
        <p:spPr>
          <a:xfrm>
            <a:off x="2871094" y="3086761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61318CF-FA6E-4EC8-B8C1-EF525A2D532D}"/>
              </a:ext>
            </a:extLst>
          </p:cNvPr>
          <p:cNvSpPr/>
          <p:nvPr/>
        </p:nvSpPr>
        <p:spPr>
          <a:xfrm>
            <a:off x="5858605" y="3086761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A9E30A-17C1-4FA1-B70E-E6AD773575CC}"/>
              </a:ext>
            </a:extLst>
          </p:cNvPr>
          <p:cNvSpPr/>
          <p:nvPr/>
        </p:nvSpPr>
        <p:spPr>
          <a:xfrm>
            <a:off x="211632" y="4141277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Click cell with slant button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on tool bar 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030223-2FE6-44EA-A6F1-C10F8B6FAA7D}"/>
              </a:ext>
            </a:extLst>
          </p:cNvPr>
          <p:cNvSpPr/>
          <p:nvPr/>
        </p:nvSpPr>
        <p:spPr>
          <a:xfrm>
            <a:off x="3202763" y="4141277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Add corners to cell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 by clicking canvas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49A14D-8143-465B-9959-7503473CD053}"/>
              </a:ext>
            </a:extLst>
          </p:cNvPr>
          <p:cNvSpPr/>
          <p:nvPr/>
        </p:nvSpPr>
        <p:spPr>
          <a:xfrm>
            <a:off x="6183350" y="4141277"/>
            <a:ext cx="2843818" cy="9911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Finish drawing cell by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clicking cell button on tool bar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pressing </a:t>
            </a:r>
            <a:r>
              <a:rPr lang="en-US" altLang="ko-KR" sz="1400" dirty="0" err="1">
                <a:solidFill>
                  <a:schemeClr val="tx1"/>
                </a:solidFill>
              </a:rPr>
              <a:t>ctrl+c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pressing enter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01B826-755B-4973-AD1F-11AF5C72CA64}"/>
              </a:ext>
            </a:extLst>
          </p:cNvPr>
          <p:cNvSpPr/>
          <p:nvPr/>
        </p:nvSpPr>
        <p:spPr>
          <a:xfrm>
            <a:off x="9163273" y="4141277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InVeiwer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77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5 – </a:t>
            </a:r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CellSpace</a:t>
            </a:r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with slant(2)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95B615-CC38-4085-B35A-1B3C3796A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9" y="2246882"/>
            <a:ext cx="2847600" cy="1763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9A695E-6E48-4E95-8556-41886049B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4" y="2246882"/>
            <a:ext cx="2847600" cy="17637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CA81FC-931E-43F7-B928-D164F12C2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6882"/>
            <a:ext cx="2847600" cy="1763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1DD0CC-33DE-4E9C-B102-D807AB1EF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514" y="2246882"/>
            <a:ext cx="2847600" cy="1763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08BEFAF-E240-4B79-913B-7ACC53181FDE}"/>
              </a:ext>
            </a:extLst>
          </p:cNvPr>
          <p:cNvSpPr/>
          <p:nvPr/>
        </p:nvSpPr>
        <p:spPr>
          <a:xfrm>
            <a:off x="2776821" y="2956128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C766571-D425-4564-930C-2FC0A4F6FFA4}"/>
              </a:ext>
            </a:extLst>
          </p:cNvPr>
          <p:cNvSpPr/>
          <p:nvPr/>
        </p:nvSpPr>
        <p:spPr>
          <a:xfrm>
            <a:off x="5764332" y="2956128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154D52-FD0C-4585-AA07-17B29875118A}"/>
              </a:ext>
            </a:extLst>
          </p:cNvPr>
          <p:cNvSpPr/>
          <p:nvPr/>
        </p:nvSpPr>
        <p:spPr>
          <a:xfrm>
            <a:off x="124597" y="3987096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Click two cells with slant button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on tool bar 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CC25C-FE4C-4C27-B6A7-DACF45CE20E8}"/>
              </a:ext>
            </a:extLst>
          </p:cNvPr>
          <p:cNvSpPr/>
          <p:nvPr/>
        </p:nvSpPr>
        <p:spPr>
          <a:xfrm>
            <a:off x="3108407" y="4010644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Add corners to cell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 by clicking canvas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8C990D-2A68-4E5A-A462-838AC5611C53}"/>
              </a:ext>
            </a:extLst>
          </p:cNvPr>
          <p:cNvSpPr/>
          <p:nvPr/>
        </p:nvSpPr>
        <p:spPr>
          <a:xfrm>
            <a:off x="6092217" y="4010644"/>
            <a:ext cx="2851217" cy="9911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Finish drawing cell by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clicking cell button on tool bar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pressing </a:t>
            </a:r>
            <a:r>
              <a:rPr lang="en-US" altLang="ko-KR" sz="1400" dirty="0" err="1">
                <a:solidFill>
                  <a:schemeClr val="tx1"/>
                </a:solidFill>
              </a:rPr>
              <a:t>ctrl+c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pressing enter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303094-030F-404B-A609-F14C211EA252}"/>
              </a:ext>
            </a:extLst>
          </p:cNvPr>
          <p:cNvSpPr/>
          <p:nvPr/>
        </p:nvSpPr>
        <p:spPr>
          <a:xfrm>
            <a:off x="9079727" y="4010644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InVeiwer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2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6 – </a:t>
            </a:r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CellSpaceBoundary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EA829F-039A-4D96-98A8-E810893A7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53" y="1984674"/>
            <a:ext cx="3755134" cy="2325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8CFB24-4A93-48FE-BBB7-695906257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52" y="1970354"/>
            <a:ext cx="3755134" cy="2325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2BE358-2421-4207-9310-852875A7B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3" y="1984674"/>
            <a:ext cx="3755134" cy="232587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7435186-9796-4CB2-954D-B463E424F172}"/>
              </a:ext>
            </a:extLst>
          </p:cNvPr>
          <p:cNvSpPr/>
          <p:nvPr/>
        </p:nvSpPr>
        <p:spPr>
          <a:xfrm>
            <a:off x="3726261" y="3147611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07AE44B-EC16-4642-93F2-A9C1B0472FE0}"/>
              </a:ext>
            </a:extLst>
          </p:cNvPr>
          <p:cNvSpPr/>
          <p:nvPr/>
        </p:nvSpPr>
        <p:spPr>
          <a:xfrm>
            <a:off x="7727780" y="3191970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1640E-EBFD-4EF5-94D0-CA7188D7A160}"/>
              </a:ext>
            </a:extLst>
          </p:cNvPr>
          <p:cNvSpPr/>
          <p:nvPr/>
        </p:nvSpPr>
        <p:spPr>
          <a:xfrm>
            <a:off x="275053" y="4296228"/>
            <a:ext cx="3755134" cy="8708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Click </a:t>
            </a:r>
            <a:r>
              <a:rPr lang="en-US" altLang="ko-KR" sz="1600" dirty="0" err="1">
                <a:solidFill>
                  <a:schemeClr val="tx1"/>
                </a:solidFill>
              </a:rPr>
              <a:t>cellSpaceBoundary</a:t>
            </a:r>
            <a:r>
              <a:rPr lang="en-US" altLang="ko-KR" sz="1600" dirty="0">
                <a:solidFill>
                  <a:schemeClr val="tx1"/>
                </a:solidFill>
              </a:rPr>
              <a:t> button on tool bar or Press ctrl + b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81E6F7-9E22-4DFC-A045-A4B3C16F124C}"/>
              </a:ext>
            </a:extLst>
          </p:cNvPr>
          <p:cNvSpPr/>
          <p:nvPr/>
        </p:nvSpPr>
        <p:spPr>
          <a:xfrm>
            <a:off x="4187752" y="4310548"/>
            <a:ext cx="3755134" cy="856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Add corners to </a:t>
            </a:r>
            <a:r>
              <a:rPr lang="en-US" altLang="ko-KR" sz="1600" dirty="0" err="1">
                <a:solidFill>
                  <a:schemeClr val="tx1"/>
                </a:solidFill>
              </a:rPr>
              <a:t>cellSpaceBoundary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by clicking canvas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26FB6E-3015-4304-B28C-14E8A66C4D84}"/>
              </a:ext>
            </a:extLst>
          </p:cNvPr>
          <p:cNvSpPr/>
          <p:nvPr/>
        </p:nvSpPr>
        <p:spPr>
          <a:xfrm>
            <a:off x="8100452" y="4282915"/>
            <a:ext cx="3755134" cy="12206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Finish drawing </a:t>
            </a:r>
            <a:r>
              <a:rPr lang="en-US" altLang="ko-KR" sz="1600" dirty="0" err="1">
                <a:solidFill>
                  <a:schemeClr val="tx1"/>
                </a:solidFill>
              </a:rPr>
              <a:t>cellSpaceBoundary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by clicking cell button on tool bar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pressing </a:t>
            </a:r>
            <a:r>
              <a:rPr lang="en-US" altLang="ko-KR" sz="1600" dirty="0" err="1">
                <a:solidFill>
                  <a:schemeClr val="tx1"/>
                </a:solidFill>
              </a:rPr>
              <a:t>ctrl+c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pressing enter</a:t>
            </a:r>
          </a:p>
        </p:txBody>
      </p:sp>
    </p:spTree>
    <p:extLst>
      <p:ext uri="{BB962C8B-B14F-4D97-AF65-F5344CB8AC3E}">
        <p14:creationId xmlns:p14="http://schemas.microsoft.com/office/powerpoint/2010/main" val="4725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">
            <a:extLst>
              <a:ext uri="{FF2B5EF4-FFF2-40B4-BE49-F238E27FC236}">
                <a16:creationId xmlns:a16="http://schemas.microsoft.com/office/drawing/2014/main" id="{4BDB801B-5FB0-42E8-A720-5C694F24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9">
            <a:extLst>
              <a:ext uri="{FF2B5EF4-FFF2-40B4-BE49-F238E27FC236}">
                <a16:creationId xmlns:a16="http://schemas.microsoft.com/office/drawing/2014/main" id="{70017513-8BEC-4F1A-BD6A-28227621D650}"/>
              </a:ext>
            </a:extLst>
          </p:cNvPr>
          <p:cNvSpPr/>
          <p:nvPr/>
        </p:nvSpPr>
        <p:spPr>
          <a:xfrm>
            <a:off x="0" y="1"/>
            <a:ext cx="479107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4BF57F-22BC-4D9C-95A0-C2EE0A7D49DB}"/>
              </a:ext>
            </a:extLst>
          </p:cNvPr>
          <p:cNvSpPr/>
          <p:nvPr/>
        </p:nvSpPr>
        <p:spPr>
          <a:xfrm>
            <a:off x="4791075" y="461962"/>
            <a:ext cx="6972300" cy="5934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C6172-A929-4A0D-986B-1F1788E49CC3}"/>
              </a:ext>
            </a:extLst>
          </p:cNvPr>
          <p:cNvSpPr txBox="1"/>
          <p:nvPr/>
        </p:nvSpPr>
        <p:spPr>
          <a:xfrm>
            <a:off x="967903" y="2961114"/>
            <a:ext cx="2855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Contents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FEE3D75-D171-4FE6-84EC-0D503A1A7C4F}"/>
              </a:ext>
            </a:extLst>
          </p:cNvPr>
          <p:cNvCxnSpPr/>
          <p:nvPr/>
        </p:nvCxnSpPr>
        <p:spPr>
          <a:xfrm>
            <a:off x="1007826" y="2838450"/>
            <a:ext cx="269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1BD787-A8B0-4E30-A446-55B44E05B937}"/>
              </a:ext>
            </a:extLst>
          </p:cNvPr>
          <p:cNvCxnSpPr/>
          <p:nvPr/>
        </p:nvCxnSpPr>
        <p:spPr>
          <a:xfrm>
            <a:off x="1047749" y="3914775"/>
            <a:ext cx="269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C25871-AB46-4D8D-8312-605A5FEB05F9}"/>
              </a:ext>
            </a:extLst>
          </p:cNvPr>
          <p:cNvSpPr txBox="1"/>
          <p:nvPr/>
        </p:nvSpPr>
        <p:spPr>
          <a:xfrm>
            <a:off x="5401261" y="170387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30D2C-AF41-4579-AE55-E3728D1ABDC4}"/>
              </a:ext>
            </a:extLst>
          </p:cNvPr>
          <p:cNvSpPr txBox="1"/>
          <p:nvPr/>
        </p:nvSpPr>
        <p:spPr>
          <a:xfrm>
            <a:off x="5968528" y="1831388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Environment Setting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2F1BB6-9E33-45D3-9A12-740C25BAD2AE}"/>
              </a:ext>
            </a:extLst>
          </p:cNvPr>
          <p:cNvSpPr txBox="1"/>
          <p:nvPr/>
        </p:nvSpPr>
        <p:spPr>
          <a:xfrm>
            <a:off x="5401261" y="246917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24897-5466-4E14-BF3F-C7DCC659E773}"/>
              </a:ext>
            </a:extLst>
          </p:cNvPr>
          <p:cNvSpPr txBox="1"/>
          <p:nvPr/>
        </p:nvSpPr>
        <p:spPr>
          <a:xfrm>
            <a:off x="5968528" y="259669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Basic 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4ADE5-6389-4318-80B6-EABD92231037}"/>
              </a:ext>
            </a:extLst>
          </p:cNvPr>
          <p:cNvSpPr txBox="1"/>
          <p:nvPr/>
        </p:nvSpPr>
        <p:spPr>
          <a:xfrm>
            <a:off x="5401261" y="336199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C8496-038B-41EA-BDC2-4350368A00D6}"/>
              </a:ext>
            </a:extLst>
          </p:cNvPr>
          <p:cNvSpPr txBox="1"/>
          <p:nvPr/>
        </p:nvSpPr>
        <p:spPr>
          <a:xfrm>
            <a:off x="5968528" y="3489510"/>
            <a:ext cx="538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Create, Modify and Delete an object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72206D-26F4-4F62-96AF-D0B62799A104}"/>
              </a:ext>
            </a:extLst>
          </p:cNvPr>
          <p:cNvSpPr txBox="1"/>
          <p:nvPr/>
        </p:nvSpPr>
        <p:spPr>
          <a:xfrm>
            <a:off x="5401261" y="41983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F7C716-FFD5-4DB6-9B46-948DF453C9D4}"/>
              </a:ext>
            </a:extLst>
          </p:cNvPr>
          <p:cNvSpPr txBox="1"/>
          <p:nvPr/>
        </p:nvSpPr>
        <p:spPr>
          <a:xfrm>
            <a:off x="5968528" y="4325867"/>
            <a:ext cx="483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Get 3D View and </a:t>
            </a:r>
            <a:r>
              <a:rPr lang="en-US" altLang="ko-KR" sz="2400" b="1" dirty="0" err="1"/>
              <a:t>IndoorGML</a:t>
            </a:r>
            <a:r>
              <a:rPr lang="en-US" altLang="ko-KR" sz="24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6779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7 – auto-created State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DD818-A05A-49C7-9792-60BAEAF95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82" y="1726162"/>
            <a:ext cx="3684321" cy="34056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D1D322-1198-4CBB-81BD-C1B437DF1505}"/>
              </a:ext>
            </a:extLst>
          </p:cNvPr>
          <p:cNvSpPr/>
          <p:nvPr/>
        </p:nvSpPr>
        <p:spPr>
          <a:xfrm>
            <a:off x="724422" y="1356830"/>
            <a:ext cx="3604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Menubar</a:t>
            </a:r>
            <a:r>
              <a:rPr lang="en-US" altLang="ko-KR" dirty="0"/>
              <a:t> &gt; Setting &gt; Conditions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A50EAB-6F8B-4830-B6B5-E3B3409E3F00}"/>
              </a:ext>
            </a:extLst>
          </p:cNvPr>
          <p:cNvGrpSpPr/>
          <p:nvPr/>
        </p:nvGrpSpPr>
        <p:grpSpPr>
          <a:xfrm>
            <a:off x="7110939" y="4098626"/>
            <a:ext cx="3787217" cy="3059094"/>
            <a:chOff x="8024326" y="1850843"/>
            <a:chExt cx="3907577" cy="31563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9C96D5-F667-42D4-A8DB-44564105B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326" y="1850843"/>
              <a:ext cx="3907577" cy="3156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F87748-F56D-451B-9D4C-578D6D48C972}"/>
                </a:ext>
              </a:extLst>
            </p:cNvPr>
            <p:cNvSpPr/>
            <p:nvPr/>
          </p:nvSpPr>
          <p:spPr>
            <a:xfrm>
              <a:off x="8024326" y="4764360"/>
              <a:ext cx="3907577" cy="2427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A73D9F-1E6E-45A8-9E3C-CE1E93C12232}"/>
              </a:ext>
            </a:extLst>
          </p:cNvPr>
          <p:cNvGrpSpPr/>
          <p:nvPr/>
        </p:nvGrpSpPr>
        <p:grpSpPr>
          <a:xfrm>
            <a:off x="7110940" y="1039533"/>
            <a:ext cx="3787216" cy="3059093"/>
            <a:chOff x="8681056" y="241512"/>
            <a:chExt cx="3907578" cy="31563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242546-F848-4F7C-B5F6-C86822684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057" y="241512"/>
              <a:ext cx="3907577" cy="315631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2C191D-9478-43E3-BD30-AC10CD63EE88}"/>
                </a:ext>
              </a:extLst>
            </p:cNvPr>
            <p:cNvSpPr/>
            <p:nvPr/>
          </p:nvSpPr>
          <p:spPr>
            <a:xfrm>
              <a:off x="8681056" y="3155029"/>
              <a:ext cx="3907577" cy="2427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D2061B-0C85-4394-8276-746B61F009B6}"/>
              </a:ext>
            </a:extLst>
          </p:cNvPr>
          <p:cNvSpPr/>
          <p:nvPr/>
        </p:nvSpPr>
        <p:spPr>
          <a:xfrm>
            <a:off x="845681" y="5131837"/>
            <a:ext cx="3684321" cy="8906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If ‘</a:t>
            </a:r>
            <a:r>
              <a:rPr lang="en-US" altLang="ko-KR" sz="1400" i="1" dirty="0">
                <a:solidFill>
                  <a:schemeClr val="tx1"/>
                </a:solidFill>
              </a:rPr>
              <a:t>Auto Crate State</a:t>
            </a:r>
            <a:r>
              <a:rPr lang="en-US" altLang="ko-KR" sz="1400" dirty="0">
                <a:solidFill>
                  <a:schemeClr val="tx1"/>
                </a:solidFill>
              </a:rPr>
              <a:t>’ checkbox is checked,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InEditor</a:t>
            </a:r>
            <a:r>
              <a:rPr lang="en-US" altLang="ko-KR" sz="1400" dirty="0">
                <a:solidFill>
                  <a:schemeClr val="tx1"/>
                </a:solidFill>
              </a:rPr>
              <a:t> create the State after create a </a:t>
            </a:r>
            <a:r>
              <a:rPr lang="en-US" altLang="ko-KR" sz="1400" dirty="0" err="1">
                <a:solidFill>
                  <a:schemeClr val="tx1"/>
                </a:solidFill>
              </a:rPr>
              <a:t>CellSpace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A790CCE-BC27-4E4F-B693-0D4EC3B48D44}"/>
              </a:ext>
            </a:extLst>
          </p:cNvPr>
          <p:cNvSpPr/>
          <p:nvPr/>
        </p:nvSpPr>
        <p:spPr>
          <a:xfrm>
            <a:off x="2057497" y="4134769"/>
            <a:ext cx="370088" cy="369333"/>
          </a:xfrm>
          <a:prstGeom prst="ellipse">
            <a:avLst/>
          </a:prstGeom>
          <a:noFill/>
          <a:ln w="57150">
            <a:solidFill>
              <a:srgbClr val="FEC8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952F04E-DE33-4FE2-817C-B09C657031EB}"/>
              </a:ext>
            </a:extLst>
          </p:cNvPr>
          <p:cNvSpPr/>
          <p:nvPr/>
        </p:nvSpPr>
        <p:spPr>
          <a:xfrm>
            <a:off x="5072435" y="2637898"/>
            <a:ext cx="1496069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ADB3FF3-026E-45B7-ACD6-B167A99BB60A}"/>
              </a:ext>
            </a:extLst>
          </p:cNvPr>
          <p:cNvSpPr/>
          <p:nvPr/>
        </p:nvSpPr>
        <p:spPr>
          <a:xfrm>
            <a:off x="5072436" y="4504102"/>
            <a:ext cx="1496068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9A6206-6101-485C-B57F-25713FEF0F87}"/>
              </a:ext>
            </a:extLst>
          </p:cNvPr>
          <p:cNvSpPr/>
          <p:nvPr/>
        </p:nvSpPr>
        <p:spPr>
          <a:xfrm>
            <a:off x="5119866" y="2722775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checked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B7E8FF-9A9E-456F-ADD3-E9779BB59D84}"/>
              </a:ext>
            </a:extLst>
          </p:cNvPr>
          <p:cNvSpPr/>
          <p:nvPr/>
        </p:nvSpPr>
        <p:spPr>
          <a:xfrm>
            <a:off x="5104457" y="4587242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unchecked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54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8 – State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C031D8-D007-4B8C-8837-29FA79CA4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60" y="2087983"/>
            <a:ext cx="2664000" cy="177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4E25FF-7F13-416C-A467-FA2EE209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57" y="2087983"/>
            <a:ext cx="2664000" cy="177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881862-D4F1-43E3-B84D-328A23B22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39" y="2087983"/>
            <a:ext cx="2664000" cy="17760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575DB79-448B-4E99-B523-9BA391E1B409}"/>
              </a:ext>
            </a:extLst>
          </p:cNvPr>
          <p:cNvSpPr/>
          <p:nvPr/>
        </p:nvSpPr>
        <p:spPr>
          <a:xfrm>
            <a:off x="4110190" y="2860683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1CCA19-64FD-417F-A967-513FDCCC774B}"/>
              </a:ext>
            </a:extLst>
          </p:cNvPr>
          <p:cNvSpPr/>
          <p:nvPr/>
        </p:nvSpPr>
        <p:spPr>
          <a:xfrm>
            <a:off x="1585457" y="3863983"/>
            <a:ext cx="2664000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Click state button on tool bar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1EF488-EC48-49AC-967F-EDC8CF58FD8E}"/>
              </a:ext>
            </a:extLst>
          </p:cNvPr>
          <p:cNvSpPr/>
          <p:nvPr/>
        </p:nvSpPr>
        <p:spPr>
          <a:xfrm>
            <a:off x="4510738" y="3863982"/>
            <a:ext cx="5451521" cy="98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Click a point on the canvas where you want to create a State.</a:t>
            </a:r>
          </a:p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If a </a:t>
            </a:r>
            <a:r>
              <a:rPr lang="en-US" altLang="ko-KR" sz="1400" dirty="0" err="1">
                <a:solidFill>
                  <a:schemeClr val="tx1"/>
                </a:solidFill>
              </a:rPr>
              <a:t>CellSpace</a:t>
            </a:r>
            <a:r>
              <a:rPr lang="en-US" altLang="ko-KR" sz="1400" dirty="0">
                <a:solidFill>
                  <a:schemeClr val="tx1"/>
                </a:solidFill>
              </a:rPr>
              <a:t> exist on the point,</a:t>
            </a:r>
          </a:p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   the duality of State will be the id of a </a:t>
            </a:r>
            <a:r>
              <a:rPr lang="en-US" altLang="ko-KR" sz="1400" dirty="0" err="1">
                <a:solidFill>
                  <a:schemeClr val="tx1"/>
                </a:solidFill>
              </a:rPr>
              <a:t>CellSpace</a:t>
            </a:r>
            <a:r>
              <a:rPr lang="en-US" altLang="ko-KR" sz="1400" dirty="0">
                <a:solidFill>
                  <a:schemeClr val="tx1"/>
                </a:solidFill>
              </a:rPr>
              <a:t> and </a:t>
            </a:r>
          </a:p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   the duality of </a:t>
            </a:r>
            <a:r>
              <a:rPr lang="en-US" altLang="ko-KR" sz="1400" dirty="0" err="1">
                <a:solidFill>
                  <a:schemeClr val="tx1"/>
                </a:solidFill>
              </a:rPr>
              <a:t>CellSpace</a:t>
            </a:r>
            <a:r>
              <a:rPr lang="en-US" altLang="ko-KR" sz="1400" dirty="0">
                <a:solidFill>
                  <a:schemeClr val="tx1"/>
                </a:solidFill>
              </a:rPr>
              <a:t> will be the id of the State.</a:t>
            </a:r>
          </a:p>
        </p:txBody>
      </p:sp>
    </p:spTree>
    <p:extLst>
      <p:ext uri="{BB962C8B-B14F-4D97-AF65-F5344CB8AC3E}">
        <p14:creationId xmlns:p14="http://schemas.microsoft.com/office/powerpoint/2010/main" val="18235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9 – Transition(1)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974E14-A48A-4B98-8B99-70A480A9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" y="2423886"/>
            <a:ext cx="12085956" cy="23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10 – Transition(2)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813A3-2B83-42C0-AEEB-D8724290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1" y="2217293"/>
            <a:ext cx="11927533" cy="280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Modify – Geometry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5A45B9-6326-4CC1-BD08-1BB1DC6FF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444" y="1385953"/>
            <a:ext cx="3998969" cy="52305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381AFD-E1F3-4EFA-9BAB-D79D0BA3D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747" y="1385953"/>
            <a:ext cx="4000700" cy="52183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ED43E6-EA80-491E-AD8B-E5BE729307EB}"/>
              </a:ext>
            </a:extLst>
          </p:cNvPr>
          <p:cNvSpPr/>
          <p:nvPr/>
        </p:nvSpPr>
        <p:spPr>
          <a:xfrm>
            <a:off x="1255444" y="1385953"/>
            <a:ext cx="2334612" cy="5657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Modify line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FB61D0-9F56-4FA9-8033-3987E9CE78B4}"/>
              </a:ext>
            </a:extLst>
          </p:cNvPr>
          <p:cNvSpPr/>
          <p:nvPr/>
        </p:nvSpPr>
        <p:spPr>
          <a:xfrm>
            <a:off x="6755747" y="1385953"/>
            <a:ext cx="2334612" cy="5657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Modify Point</a:t>
            </a:r>
            <a:endParaRPr lang="ko-KR" alt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7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Modify – Property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8B412-F099-423F-A99F-FF658279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048"/>
          <a:stretch/>
        </p:blipFill>
        <p:spPr>
          <a:xfrm>
            <a:off x="8995111" y="1209476"/>
            <a:ext cx="2438400" cy="5407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133F44-D2DB-4909-AB4E-192DE64A4D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344" y="1089038"/>
            <a:ext cx="2105131" cy="56417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BA2BAF-A46C-448F-BE91-D91D65E3C0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340" y="1089038"/>
            <a:ext cx="2111039" cy="564175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E33F4C-E6F6-4AD4-A199-2C207E409C95}"/>
              </a:ext>
            </a:extLst>
          </p:cNvPr>
          <p:cNvSpPr/>
          <p:nvPr/>
        </p:nvSpPr>
        <p:spPr>
          <a:xfrm>
            <a:off x="954578" y="1779903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4FA94C-8C80-4408-A4EA-6B012CDFB65D}"/>
              </a:ext>
            </a:extLst>
          </p:cNvPr>
          <p:cNvSpPr/>
          <p:nvPr/>
        </p:nvSpPr>
        <p:spPr>
          <a:xfrm>
            <a:off x="1581450" y="1779904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object on tree 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13F2EC-F4D3-49F7-8E4F-4D7E51800C6F}"/>
              </a:ext>
            </a:extLst>
          </p:cNvPr>
          <p:cNvSpPr/>
          <p:nvPr/>
        </p:nvSpPr>
        <p:spPr>
          <a:xfrm>
            <a:off x="662376" y="418217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887FB-2EA6-4407-AEFC-FCAD77E67618}"/>
              </a:ext>
            </a:extLst>
          </p:cNvPr>
          <p:cNvSpPr/>
          <p:nvPr/>
        </p:nvSpPr>
        <p:spPr>
          <a:xfrm>
            <a:off x="1190517" y="3678658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Select properties tab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C7FD0C1-848D-4687-9AF1-1D685A987C35}"/>
              </a:ext>
            </a:extLst>
          </p:cNvPr>
          <p:cNvSpPr/>
          <p:nvPr/>
        </p:nvSpPr>
        <p:spPr>
          <a:xfrm>
            <a:off x="3202648" y="496815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E9CCA87-B3E1-4C1C-9A41-9CAA6D2C3E40}"/>
              </a:ext>
            </a:extLst>
          </p:cNvPr>
          <p:cNvSpPr/>
          <p:nvPr/>
        </p:nvSpPr>
        <p:spPr>
          <a:xfrm>
            <a:off x="7426986" y="2242415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DEB38C-21B3-4070-9A4F-7560AB158774}"/>
              </a:ext>
            </a:extLst>
          </p:cNvPr>
          <p:cNvSpPr/>
          <p:nvPr/>
        </p:nvSpPr>
        <p:spPr>
          <a:xfrm>
            <a:off x="5168179" y="458222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E83C0A-A2ED-4482-B3C2-808720ED07EA}"/>
              </a:ext>
            </a:extLst>
          </p:cNvPr>
          <p:cNvSpPr/>
          <p:nvPr/>
        </p:nvSpPr>
        <p:spPr>
          <a:xfrm>
            <a:off x="5733901" y="4042362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Change value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12461-880E-489A-B243-06BB70683CF4}"/>
              </a:ext>
            </a:extLst>
          </p:cNvPr>
          <p:cNvSpPr/>
          <p:nvPr/>
        </p:nvSpPr>
        <p:spPr>
          <a:xfrm>
            <a:off x="5959042" y="5768962"/>
            <a:ext cx="2812475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Click submit button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9A3DBDA-FF69-48FA-8562-80587744B757}"/>
              </a:ext>
            </a:extLst>
          </p:cNvPr>
          <p:cNvSpPr/>
          <p:nvPr/>
        </p:nvSpPr>
        <p:spPr>
          <a:xfrm>
            <a:off x="5254241" y="6189169"/>
            <a:ext cx="576322" cy="59207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A45901-767E-4BC2-A296-23596A08FB26}"/>
              </a:ext>
            </a:extLst>
          </p:cNvPr>
          <p:cNvSpPr/>
          <p:nvPr/>
        </p:nvSpPr>
        <p:spPr>
          <a:xfrm>
            <a:off x="9625879" y="2011159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33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29349-5B71-461C-800C-2B2EDA7F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Delete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91F1FA-5A7D-436D-8971-2CEF7AE4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" y="2013784"/>
            <a:ext cx="11842573" cy="219242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5FA9DB-9A70-4208-B572-AEA4B6A6BD7E}"/>
              </a:ext>
            </a:extLst>
          </p:cNvPr>
          <p:cNvSpPr/>
          <p:nvPr/>
        </p:nvSpPr>
        <p:spPr>
          <a:xfrm>
            <a:off x="174712" y="4206213"/>
            <a:ext cx="11842573" cy="5980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Locate the object you want to delete in the tree view or canvas, right-click and select delete from the context menu.</a:t>
            </a:r>
            <a:endParaRPr lang="ko-KR" alt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0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4DFE27-7509-4556-AF28-91C597A61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B2A4AC4C-6A9E-4CE1-8512-8F36419903B4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AB47CA1B-7BB2-4D31-97C0-761F39E980AA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EDF85192-FB75-47A4-8F47-2F32BE41994B}"/>
                </a:ext>
              </a:extLst>
            </p:cNvPr>
            <p:cNvSpPr txBox="1"/>
            <p:nvPr/>
          </p:nvSpPr>
          <p:spPr>
            <a:xfrm>
              <a:off x="428625" y="705534"/>
              <a:ext cx="8130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1" lang="ja-JP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07E17DD9-A276-4FBC-AD3E-21471020FC97}"/>
                </a:ext>
              </a:extLst>
            </p:cNvPr>
            <p:cNvSpPr txBox="1"/>
            <p:nvPr/>
          </p:nvSpPr>
          <p:spPr>
            <a:xfrm>
              <a:off x="1385601" y="800784"/>
              <a:ext cx="452252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Get </a:t>
              </a:r>
            </a:p>
            <a:p>
              <a:r>
                <a:rPr lang="en-US" altLang="ja-JP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3D View and </a:t>
              </a:r>
            </a:p>
            <a:p>
              <a:r>
                <a:rPr lang="en-US" altLang="ja-JP" sz="4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IndoorGML</a:t>
              </a:r>
              <a:r>
                <a:rPr lang="en-US" altLang="ja-JP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 file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BEE9FE-314B-44B5-8F08-88633FAC9FB9}"/>
              </a:ext>
            </a:extLst>
          </p:cNvPr>
          <p:cNvSpPr txBox="1"/>
          <p:nvPr/>
        </p:nvSpPr>
        <p:spPr>
          <a:xfrm>
            <a:off x="1978341" y="4837903"/>
            <a:ext cx="764770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the objects created in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InEditor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3D using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InViewer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OGC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IndoorGML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from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InFactory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63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B966EC-5B74-41B4-BAC6-A019ABA4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3622" y="1344460"/>
            <a:ext cx="4118378" cy="4267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A1BE8DC-513F-4433-94F5-9F9AE8946E75}"/>
              </a:ext>
            </a:extLst>
          </p:cNvPr>
          <p:cNvSpPr/>
          <p:nvPr/>
        </p:nvSpPr>
        <p:spPr>
          <a:xfrm>
            <a:off x="7799011" y="2175322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E89723-5DED-4ABB-80EB-3EECD1F9A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025" y="1401610"/>
            <a:ext cx="2909455" cy="426728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1172F2-E525-41E7-BEBE-FFF31FF484BD}"/>
              </a:ext>
            </a:extLst>
          </p:cNvPr>
          <p:cNvSpPr/>
          <p:nvPr/>
        </p:nvSpPr>
        <p:spPr>
          <a:xfrm>
            <a:off x="4309976" y="217532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F8AA4-DC44-4D32-8969-D8E657DDF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610"/>
            <a:ext cx="4446446" cy="426728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374A94E-401A-4AB2-803C-D574FBF2AC44}"/>
              </a:ext>
            </a:extLst>
          </p:cNvPr>
          <p:cNvSpPr/>
          <p:nvPr/>
        </p:nvSpPr>
        <p:spPr>
          <a:xfrm>
            <a:off x="4065883" y="1401610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B90FDB-0B95-4D16-8B82-00161272A22C}"/>
              </a:ext>
            </a:extLst>
          </p:cNvPr>
          <p:cNvSpPr/>
          <p:nvPr/>
        </p:nvSpPr>
        <p:spPr>
          <a:xfrm>
            <a:off x="380804" y="5830195"/>
            <a:ext cx="3684839" cy="532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Click viewer button on tool bar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DC87B7-49A2-4159-84B4-0E81F706D44D}"/>
              </a:ext>
            </a:extLst>
          </p:cNvPr>
          <p:cNvSpPr/>
          <p:nvPr/>
        </p:nvSpPr>
        <p:spPr>
          <a:xfrm>
            <a:off x="4737243" y="5884642"/>
            <a:ext cx="3488027" cy="532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Enter the values in modal.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82135F-95A0-46FA-91C3-0698E5E4B551}"/>
              </a:ext>
            </a:extLst>
          </p:cNvPr>
          <p:cNvSpPr/>
          <p:nvPr/>
        </p:nvSpPr>
        <p:spPr>
          <a:xfrm>
            <a:off x="5208444" y="2192100"/>
            <a:ext cx="294734" cy="1987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EA7C6-3C82-487C-9872-4EFDECD94CAF}"/>
              </a:ext>
            </a:extLst>
          </p:cNvPr>
          <p:cNvSpPr/>
          <p:nvPr/>
        </p:nvSpPr>
        <p:spPr>
          <a:xfrm>
            <a:off x="5208443" y="2627118"/>
            <a:ext cx="420569" cy="1987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76A027-167E-4276-B62D-7D4AFFAF515B}"/>
              </a:ext>
            </a:extLst>
          </p:cNvPr>
          <p:cNvSpPr/>
          <p:nvPr/>
        </p:nvSpPr>
        <p:spPr>
          <a:xfrm>
            <a:off x="8848379" y="1317495"/>
            <a:ext cx="739351" cy="17552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4DBC232B-9907-4F02-83B2-374C938F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/>
          <a:lstStyle/>
          <a:p>
            <a:r>
              <a:rPr lang="en-US" altLang="ko-KR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Get 3D 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661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E1DE4-C130-4AD7-81EF-4DA68E19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 </a:t>
            </a:r>
            <a:r>
              <a:rPr lang="en-US" altLang="ko-KR" dirty="0" err="1"/>
              <a:t>IndoorGML</a:t>
            </a:r>
            <a:r>
              <a:rPr lang="en-US" altLang="ko-KR" dirty="0"/>
              <a:t> file - 1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5FE48D-1D4C-4F1E-9383-38636F1D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72" y="1200727"/>
            <a:ext cx="5435057" cy="552796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9F90F1-40B5-4942-B097-A71698041B5B}"/>
              </a:ext>
            </a:extLst>
          </p:cNvPr>
          <p:cNvSpPr/>
          <p:nvPr/>
        </p:nvSpPr>
        <p:spPr>
          <a:xfrm>
            <a:off x="1445116" y="3230706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35D85-0E70-4592-B4D8-EFF6E3AEC8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14" y="1200727"/>
            <a:ext cx="1440873" cy="55279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E312AA-60EC-42E7-8436-5A9B3442FD1C}"/>
              </a:ext>
            </a:extLst>
          </p:cNvPr>
          <p:cNvSpPr/>
          <p:nvPr/>
        </p:nvSpPr>
        <p:spPr>
          <a:xfrm>
            <a:off x="283458" y="1200727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095D6-1B09-4232-B5A5-7CD5A0648FEE}"/>
              </a:ext>
            </a:extLst>
          </p:cNvPr>
          <p:cNvSpPr/>
          <p:nvPr/>
        </p:nvSpPr>
        <p:spPr>
          <a:xfrm>
            <a:off x="367348" y="2467464"/>
            <a:ext cx="578841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9C9C6-E93F-4EA6-8D3E-6E658CB2CC42}"/>
              </a:ext>
            </a:extLst>
          </p:cNvPr>
          <p:cNvSpPr/>
          <p:nvPr/>
        </p:nvSpPr>
        <p:spPr>
          <a:xfrm>
            <a:off x="2997651" y="2827054"/>
            <a:ext cx="321814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F4F566-72B6-4BF2-8FB7-267BC1F992E9}"/>
              </a:ext>
            </a:extLst>
          </p:cNvPr>
          <p:cNvSpPr/>
          <p:nvPr/>
        </p:nvSpPr>
        <p:spPr>
          <a:xfrm>
            <a:off x="2997650" y="2298296"/>
            <a:ext cx="807587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C7AC01-35B5-4A55-968F-90A81898A5B5}"/>
              </a:ext>
            </a:extLst>
          </p:cNvPr>
          <p:cNvSpPr/>
          <p:nvPr/>
        </p:nvSpPr>
        <p:spPr>
          <a:xfrm>
            <a:off x="5565857" y="6200114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C6398-9DC3-486C-9161-9AF07471A006}"/>
              </a:ext>
            </a:extLst>
          </p:cNvPr>
          <p:cNvSpPr/>
          <p:nvPr/>
        </p:nvSpPr>
        <p:spPr>
          <a:xfrm>
            <a:off x="954578" y="1060911"/>
            <a:ext cx="375285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Click </a:t>
            </a:r>
            <a:r>
              <a:rPr lang="en-US" altLang="ko-KR" i="1" dirty="0">
                <a:solidFill>
                  <a:schemeClr val="tx1"/>
                </a:solidFill>
              </a:rPr>
              <a:t>Project &gt; Export(.</a:t>
            </a:r>
            <a:r>
              <a:rPr lang="en-US" altLang="ko-KR" i="1" dirty="0" err="1">
                <a:solidFill>
                  <a:schemeClr val="tx1"/>
                </a:solidFill>
              </a:rPr>
              <a:t>gml</a:t>
            </a:r>
            <a:r>
              <a:rPr lang="en-US" altLang="ko-KR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CEE965-A3FA-4CD9-A8E1-6BAF6790DD49}"/>
              </a:ext>
            </a:extLst>
          </p:cNvPr>
          <p:cNvSpPr/>
          <p:nvPr/>
        </p:nvSpPr>
        <p:spPr>
          <a:xfrm>
            <a:off x="4077021" y="2211581"/>
            <a:ext cx="3312393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Enter the values in modal.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Select export options.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125B05-2304-4613-B87C-7DA6D23E3BDF}"/>
              </a:ext>
            </a:extLst>
          </p:cNvPr>
          <p:cNvSpPr/>
          <p:nvPr/>
        </p:nvSpPr>
        <p:spPr>
          <a:xfrm>
            <a:off x="2012514" y="6217542"/>
            <a:ext cx="2613902" cy="4163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Click Export 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EACF3-4B56-4960-B137-13D525192215}"/>
              </a:ext>
            </a:extLst>
          </p:cNvPr>
          <p:cNvSpPr txBox="1"/>
          <p:nvPr/>
        </p:nvSpPr>
        <p:spPr>
          <a:xfrm>
            <a:off x="7664379" y="1200727"/>
            <a:ext cx="4244163" cy="433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Export Options</a:t>
            </a:r>
          </a:p>
          <a:p>
            <a:pPr algn="ctr">
              <a:lnSpc>
                <a:spcPct val="150000"/>
              </a:lnSpc>
            </a:pPr>
            <a:endParaRPr lang="en-US" altLang="ko-KR" sz="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Geometry Option : Determines the dimension of the geometry of the </a:t>
            </a:r>
            <a:r>
              <a:rPr lang="en-US" altLang="ko-KR" sz="1600" dirty="0" err="1"/>
              <a:t>gml</a:t>
            </a:r>
            <a:r>
              <a:rPr lang="en-US" altLang="ko-KR" sz="1600" dirty="0"/>
              <a:t> file to be created.</a:t>
            </a:r>
          </a:p>
          <a:p>
            <a:pPr lvl="1"/>
            <a:r>
              <a:rPr lang="en-US" altLang="ko-KR" sz="1600" dirty="0"/>
              <a:t>  If 3D, Cell is Solid and </a:t>
            </a:r>
            <a:r>
              <a:rPr lang="en-US" altLang="ko-KR" sz="1600" dirty="0" err="1"/>
              <a:t>CellSpaceBoundary</a:t>
            </a:r>
            <a:r>
              <a:rPr lang="en-US" altLang="ko-KR" sz="1600" dirty="0"/>
              <a:t> is Surface.</a:t>
            </a:r>
          </a:p>
          <a:p>
            <a:pPr lvl="1"/>
            <a:r>
              <a:rPr lang="en-US" altLang="ko-KR" sz="1600" dirty="0"/>
              <a:t>  If 2D, Cell is created as Surface and </a:t>
            </a:r>
            <a:r>
              <a:rPr lang="en-US" altLang="ko-KR" sz="1600" dirty="0" err="1"/>
              <a:t>CellSpaceBoundary</a:t>
            </a:r>
            <a:r>
              <a:rPr lang="en-US" altLang="ko-KR" sz="1600" dirty="0"/>
              <a:t> is created as </a:t>
            </a:r>
            <a:r>
              <a:rPr lang="en-US" altLang="ko-KR" sz="1600" dirty="0" err="1"/>
              <a:t>LineString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Properties : According to the schema of </a:t>
            </a:r>
            <a:r>
              <a:rPr lang="en-US" altLang="ko-KR" sz="1600" dirty="0" err="1"/>
              <a:t>IndoorGML</a:t>
            </a:r>
            <a:r>
              <a:rPr lang="en-US" altLang="ko-KR" sz="1600" dirty="0"/>
              <a:t>, this property may not be displayed in the document because its cardinality is 0..1. If you not select some attributes of them it will not appear in the document.</a:t>
            </a:r>
          </a:p>
        </p:txBody>
      </p:sp>
    </p:spTree>
    <p:extLst>
      <p:ext uri="{BB962C8B-B14F-4D97-AF65-F5344CB8AC3E}">
        <p14:creationId xmlns:p14="http://schemas.microsoft.com/office/powerpoint/2010/main" val="22113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72C4ECD-01BF-4ECA-A7D8-DC8B2200D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34F77A27-9014-4F3D-9AC2-1EC331361D00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B1C9D08C-ACD2-4550-A497-7D99D5F64D4B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B462B3D9-6D24-469D-8A33-21BCD317CA82}"/>
                </a:ext>
              </a:extLst>
            </p:cNvPr>
            <p:cNvSpPr txBox="1"/>
            <p:nvPr/>
          </p:nvSpPr>
          <p:spPr>
            <a:xfrm>
              <a:off x="550412" y="626923"/>
              <a:ext cx="8130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8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ja-JP" alt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936FA037-E311-4232-813F-C91E94F6D920}"/>
                </a:ext>
              </a:extLst>
            </p:cNvPr>
            <p:cNvSpPr txBox="1"/>
            <p:nvPr/>
          </p:nvSpPr>
          <p:spPr>
            <a:xfrm>
              <a:off x="1609725" y="926535"/>
              <a:ext cx="441659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400" b="1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Environment</a:t>
              </a:r>
            </a:p>
            <a:p>
              <a:r>
                <a:rPr lang="en-US" altLang="ja-JP" sz="5400" b="1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Setting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D40A88-9F07-473A-AF84-8B589BAA8F3C}"/>
              </a:ext>
            </a:extLst>
          </p:cNvPr>
          <p:cNvSpPr txBox="1"/>
          <p:nvPr/>
        </p:nvSpPr>
        <p:spPr>
          <a:xfrm>
            <a:off x="2789959" y="4262864"/>
            <a:ext cx="7630392" cy="248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of all, you need to set the environment for editing.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order for you to use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InEditor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sufficiently, you must install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InFactory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a restful server and library to create OGC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IndoorGML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InViewer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Three.js-based viewer for visualizing OGC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IndoorGML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 as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InEditor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E1DE4-C130-4AD7-81EF-4DA68E19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 </a:t>
            </a:r>
            <a:r>
              <a:rPr lang="en-US" altLang="ko-KR" dirty="0" err="1"/>
              <a:t>IndoorGML</a:t>
            </a:r>
            <a:r>
              <a:rPr lang="en-US" altLang="ko-KR" dirty="0"/>
              <a:t> file - 2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5B6D68-6973-4704-8813-D82AA61CB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75" y="4175556"/>
            <a:ext cx="4088151" cy="2440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40422B2-32B5-4E8C-9573-A2BFF086EC51}"/>
              </a:ext>
            </a:extLst>
          </p:cNvPr>
          <p:cNvSpPr/>
          <p:nvPr/>
        </p:nvSpPr>
        <p:spPr>
          <a:xfrm rot="10800000">
            <a:off x="4815588" y="5091373"/>
            <a:ext cx="1181469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39B94B-9F80-4493-8C6C-4F3D9F600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20" y="1114277"/>
            <a:ext cx="5301675" cy="5502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AEDC45A-B2B4-45C4-B698-683CCA2880B5}"/>
              </a:ext>
            </a:extLst>
          </p:cNvPr>
          <p:cNvSpPr/>
          <p:nvPr/>
        </p:nvSpPr>
        <p:spPr>
          <a:xfrm>
            <a:off x="4914531" y="2929865"/>
            <a:ext cx="1181469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32DF00-449C-471C-AA82-9D2F80A3B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75" y="2771841"/>
            <a:ext cx="4088151" cy="1056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92291D3-1EB7-421C-AD59-1C9CF264A65C}"/>
              </a:ext>
            </a:extLst>
          </p:cNvPr>
          <p:cNvSpPr/>
          <p:nvPr/>
        </p:nvSpPr>
        <p:spPr>
          <a:xfrm rot="5400000">
            <a:off x="2542890" y="2251287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501E96-6EB1-4A49-9BCA-35BD7B8E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075" y="1148046"/>
            <a:ext cx="4088151" cy="1276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6E6E03-BC73-43CE-81C0-BB0229904253}"/>
              </a:ext>
            </a:extLst>
          </p:cNvPr>
          <p:cNvSpPr/>
          <p:nvPr/>
        </p:nvSpPr>
        <p:spPr>
          <a:xfrm>
            <a:off x="2965164" y="1204129"/>
            <a:ext cx="254010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Download </a:t>
            </a:r>
            <a:r>
              <a:rPr lang="en-US" altLang="ko-KR" dirty="0" err="1">
                <a:solidFill>
                  <a:schemeClr val="tx1"/>
                </a:solidFill>
              </a:rPr>
              <a:t>gml</a:t>
            </a:r>
            <a:r>
              <a:rPr lang="en-US" altLang="ko-KR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7E1B94-06A2-4FDC-9B9E-0BEFC7F23B1D}"/>
              </a:ext>
            </a:extLst>
          </p:cNvPr>
          <p:cNvSpPr/>
          <p:nvPr/>
        </p:nvSpPr>
        <p:spPr>
          <a:xfrm>
            <a:off x="2566448" y="1936675"/>
            <a:ext cx="807587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3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727249-7000-4FBB-85CC-DC59DE04DFE6}"/>
              </a:ext>
            </a:extLst>
          </p:cNvPr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4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C50B1-A3F3-441D-9B46-DEEE215F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InEditor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B0A7B3-3CF4-4352-A3FE-D1CC134FD620}"/>
              </a:ext>
            </a:extLst>
          </p:cNvPr>
          <p:cNvSpPr/>
          <p:nvPr/>
        </p:nvSpPr>
        <p:spPr>
          <a:xfrm>
            <a:off x="5657849" y="3048534"/>
            <a:ext cx="4572001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CE393B-EBB9-4262-9FD4-443EAC485911}"/>
              </a:ext>
            </a:extLst>
          </p:cNvPr>
          <p:cNvSpPr/>
          <p:nvPr/>
        </p:nvSpPr>
        <p:spPr>
          <a:xfrm>
            <a:off x="6791325" y="3599256"/>
            <a:ext cx="1133476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115B26-DCE5-4D67-8AFB-84D9BA785BDF}"/>
              </a:ext>
            </a:extLst>
          </p:cNvPr>
          <p:cNvSpPr/>
          <p:nvPr/>
        </p:nvSpPr>
        <p:spPr>
          <a:xfrm>
            <a:off x="6029325" y="3896120"/>
            <a:ext cx="1000125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グループ化 9">
            <a:extLst>
              <a:ext uri="{FF2B5EF4-FFF2-40B4-BE49-F238E27FC236}">
                <a16:creationId xmlns:a16="http://schemas.microsoft.com/office/drawing/2014/main" id="{908E0242-3458-40CA-A4CF-382A714A939B}"/>
              </a:ext>
            </a:extLst>
          </p:cNvPr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7" name="正方形/長方形 3">
              <a:extLst>
                <a:ext uri="{FF2B5EF4-FFF2-40B4-BE49-F238E27FC236}">
                  <a16:creationId xmlns:a16="http://schemas.microsoft.com/office/drawing/2014/main" id="{B0775B32-CC31-4469-A2BB-EF0D9C39AFC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グループ化 5">
              <a:extLst>
                <a:ext uri="{FF2B5EF4-FFF2-40B4-BE49-F238E27FC236}">
                  <a16:creationId xmlns:a16="http://schemas.microsoft.com/office/drawing/2014/main" id="{B996895D-2191-4B70-B6C9-89892C5916F2}"/>
                </a:ext>
              </a:extLst>
            </p:cNvPr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9" name="テキスト ボックス 30">
                <a:extLst>
                  <a:ext uri="{FF2B5EF4-FFF2-40B4-BE49-F238E27FC236}">
                    <a16:creationId xmlns:a16="http://schemas.microsoft.com/office/drawing/2014/main" id="{7380E78A-B326-4AEF-B075-ED6A62158D03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10" name="テキスト ボックス 31">
                <a:extLst>
                  <a:ext uri="{FF2B5EF4-FFF2-40B4-BE49-F238E27FC236}">
                    <a16:creationId xmlns:a16="http://schemas.microsoft.com/office/drawing/2014/main" id="{BD42059E-0058-44B2-BCA9-3E0E7C5BFE53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Node.js : </a:t>
                </a:r>
                <a:r>
                  <a:rPr kumimoji="1" lang="en-US" altLang="ja-JP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InEditor</a:t>
                </a:r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use node for server-side</a:t>
                </a:r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altLang="ja-JP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2"/>
                  </a:rPr>
                  <a:t>https://nodejs.org/</a:t>
                </a:r>
              </a:p>
            </p:txBody>
          </p:sp>
        </p:grpSp>
      </p:grpSp>
      <p:grpSp>
        <p:nvGrpSpPr>
          <p:cNvPr id="11" name="グループ化 32">
            <a:extLst>
              <a:ext uri="{FF2B5EF4-FFF2-40B4-BE49-F238E27FC236}">
                <a16:creationId xmlns:a16="http://schemas.microsoft.com/office/drawing/2014/main" id="{23C6A396-738C-474A-93F3-B26C619971BB}"/>
              </a:ext>
            </a:extLst>
          </p:cNvPr>
          <p:cNvGrpSpPr/>
          <p:nvPr/>
        </p:nvGrpSpPr>
        <p:grpSpPr>
          <a:xfrm>
            <a:off x="887522" y="2271731"/>
            <a:ext cx="10494852" cy="2458779"/>
            <a:chOff x="887522" y="1067057"/>
            <a:chExt cx="10494852" cy="2458779"/>
          </a:xfrm>
        </p:grpSpPr>
        <p:sp>
          <p:nvSpPr>
            <p:cNvPr id="12" name="正方形/長方形 33">
              <a:extLst>
                <a:ext uri="{FF2B5EF4-FFF2-40B4-BE49-F238E27FC236}">
                  <a16:creationId xmlns:a16="http://schemas.microsoft.com/office/drawing/2014/main" id="{3E86F43B-AB27-49BF-AD59-ECFBCF69901C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グループ化 34">
              <a:extLst>
                <a:ext uri="{FF2B5EF4-FFF2-40B4-BE49-F238E27FC236}">
                  <a16:creationId xmlns:a16="http://schemas.microsoft.com/office/drawing/2014/main" id="{DF88B421-449F-4F08-9407-CD54B761643B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2458779"/>
              <a:chOff x="1556747" y="1067057"/>
              <a:chExt cx="9825627" cy="2458779"/>
            </a:xfrm>
          </p:grpSpPr>
          <p:sp>
            <p:nvSpPr>
              <p:cNvPr id="14" name="テキスト ボックス 35">
                <a:extLst>
                  <a:ext uri="{FF2B5EF4-FFF2-40B4-BE49-F238E27FC236}">
                    <a16:creationId xmlns:a16="http://schemas.microsoft.com/office/drawing/2014/main" id="{5EE3ADC0-C14E-4E46-AFD9-A47C8D1DD4CB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テキスト ボックス 36">
                <a:extLst>
                  <a:ext uri="{FF2B5EF4-FFF2-40B4-BE49-F238E27FC236}">
                    <a16:creationId xmlns:a16="http://schemas.microsoft.com/office/drawing/2014/main" id="{07EDB7C7-1AC9-4B69-9BD0-C64110FD9CC8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ko-KR" altLang="ko-KR" sz="1600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3"/>
                  </a:rPr>
                  <a:t>https://github.com/STEMLab/InEditor.git</a:t>
                </a:r>
                <a:r>
                  <a:rPr kumimoji="0" lang="ko-KR" altLang="ko-KR" sz="1400" dirty="0">
                    <a:hlinkClick r:id="rId3"/>
                  </a:rPr>
                  <a:t> </a:t>
                </a:r>
                <a:endParaRPr kumimoji="0" lang="ko-KR" altLang="ko-KR" sz="4400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https://github.com/STEMLab/InEditor.git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Install module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	and install module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</a:t>
                </a:r>
                <a:r>
                  <a:rPr kumimoji="0"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InEditor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start 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2"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Launch a web browser and open the editor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http://127.0.0.1:8080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kumimoji="0"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kumimoji="0" lang="ko-KR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" name="テキスト ボックス 10">
            <a:extLst>
              <a:ext uri="{FF2B5EF4-FFF2-40B4-BE49-F238E27FC236}">
                <a16:creationId xmlns:a16="http://schemas.microsoft.com/office/drawing/2014/main" id="{62E80041-3573-40E8-B5DE-8C079F12F579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66ED2098-5810-4D45-8CA4-D053A8B568D7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8E33D-E127-44E4-908C-A332704119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094" y="4592422"/>
            <a:ext cx="5059799" cy="17907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6E4BA8-895F-4C13-99EA-014E863122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814" y="4592422"/>
            <a:ext cx="5059799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B954-1F1D-47AF-9F29-6F6935FF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InFactory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C62C53-037D-4CE8-B8DE-A22ED673D65B}"/>
              </a:ext>
            </a:extLst>
          </p:cNvPr>
          <p:cNvSpPr/>
          <p:nvPr/>
        </p:nvSpPr>
        <p:spPr>
          <a:xfrm>
            <a:off x="5665781" y="3049903"/>
            <a:ext cx="4630744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グループ化 9">
            <a:extLst>
              <a:ext uri="{FF2B5EF4-FFF2-40B4-BE49-F238E27FC236}">
                <a16:creationId xmlns:a16="http://schemas.microsoft.com/office/drawing/2014/main" id="{E9F2C1A0-26BE-4AD1-8159-1AE840B7112D}"/>
              </a:ext>
            </a:extLst>
          </p:cNvPr>
          <p:cNvGrpSpPr/>
          <p:nvPr/>
        </p:nvGrpSpPr>
        <p:grpSpPr>
          <a:xfrm>
            <a:off x="887522" y="1321057"/>
            <a:ext cx="10656778" cy="1073785"/>
            <a:chOff x="887522" y="1067057"/>
            <a:chExt cx="10656778" cy="1073785"/>
          </a:xfrm>
        </p:grpSpPr>
        <p:sp>
          <p:nvSpPr>
            <p:cNvPr id="5" name="正方形/長方形 3">
              <a:extLst>
                <a:ext uri="{FF2B5EF4-FFF2-40B4-BE49-F238E27FC236}">
                  <a16:creationId xmlns:a16="http://schemas.microsoft.com/office/drawing/2014/main" id="{3AFEA741-F571-491F-9D6A-E3AF0E516D69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C09256BF-9AE8-4832-AA6B-FF6800931135}"/>
                </a:ext>
              </a:extLst>
            </p:cNvPr>
            <p:cNvGrpSpPr/>
            <p:nvPr/>
          </p:nvGrpSpPr>
          <p:grpSpPr>
            <a:xfrm>
              <a:off x="1556748" y="1067057"/>
              <a:ext cx="9987552" cy="1073785"/>
              <a:chOff x="1556748" y="1067057"/>
              <a:chExt cx="9987552" cy="1073785"/>
            </a:xfrm>
          </p:grpSpPr>
          <p:sp>
            <p:nvSpPr>
              <p:cNvPr id="7" name="テキスト ボックス 30">
                <a:extLst>
                  <a:ext uri="{FF2B5EF4-FFF2-40B4-BE49-F238E27FC236}">
                    <a16:creationId xmlns:a16="http://schemas.microsoft.com/office/drawing/2014/main" id="{46F699FC-E5D9-45C4-822B-7F615253ABDF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8" name="テキスト ボックス 31">
                <a:extLst>
                  <a:ext uri="{FF2B5EF4-FFF2-40B4-BE49-F238E27FC236}">
                    <a16:creationId xmlns:a16="http://schemas.microsoft.com/office/drawing/2014/main" id="{D485773C-CF5C-4983-8399-3958FB9468F6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9987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Maven : over 3.5 version.</a:t>
                </a: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Java : JDK over 1.8 version. JAVA 8 is not working at the upper version</a:t>
                </a:r>
              </a:p>
            </p:txBody>
          </p:sp>
        </p:grpSp>
      </p:grpSp>
      <p:sp>
        <p:nvSpPr>
          <p:cNvPr id="9" name="テキスト ボックス 10">
            <a:extLst>
              <a:ext uri="{FF2B5EF4-FFF2-40B4-BE49-F238E27FC236}">
                <a16:creationId xmlns:a16="http://schemas.microsoft.com/office/drawing/2014/main" id="{A6EA0F98-8C7E-44B2-BFB4-DD95C44362A3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652A0-09CE-4822-80D1-CF83CFA64458}"/>
              </a:ext>
            </a:extLst>
          </p:cNvPr>
          <p:cNvSpPr/>
          <p:nvPr/>
        </p:nvSpPr>
        <p:spPr>
          <a:xfrm>
            <a:off x="6488609" y="3613026"/>
            <a:ext cx="1598115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F32D0-E801-4B5F-89AC-B6B05ECE88D2}"/>
              </a:ext>
            </a:extLst>
          </p:cNvPr>
          <p:cNvSpPr/>
          <p:nvPr/>
        </p:nvSpPr>
        <p:spPr>
          <a:xfrm>
            <a:off x="6627703" y="3896119"/>
            <a:ext cx="3021122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グループ化 32">
            <a:extLst>
              <a:ext uri="{FF2B5EF4-FFF2-40B4-BE49-F238E27FC236}">
                <a16:creationId xmlns:a16="http://schemas.microsoft.com/office/drawing/2014/main" id="{07815F2A-740F-4176-A2C0-6AD493EB4299}"/>
              </a:ext>
            </a:extLst>
          </p:cNvPr>
          <p:cNvGrpSpPr/>
          <p:nvPr/>
        </p:nvGrpSpPr>
        <p:grpSpPr>
          <a:xfrm>
            <a:off x="887522" y="2271731"/>
            <a:ext cx="10494852" cy="1904782"/>
            <a:chOff x="887522" y="1067057"/>
            <a:chExt cx="10494852" cy="1904782"/>
          </a:xfrm>
        </p:grpSpPr>
        <p:sp>
          <p:nvSpPr>
            <p:cNvPr id="13" name="正方形/長方形 33">
              <a:extLst>
                <a:ext uri="{FF2B5EF4-FFF2-40B4-BE49-F238E27FC236}">
                  <a16:creationId xmlns:a16="http://schemas.microsoft.com/office/drawing/2014/main" id="{605355BC-E496-4A01-AE10-8762182694FB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グループ化 34">
              <a:extLst>
                <a:ext uri="{FF2B5EF4-FFF2-40B4-BE49-F238E27FC236}">
                  <a16:creationId xmlns:a16="http://schemas.microsoft.com/office/drawing/2014/main" id="{569A1E45-3D84-4804-870B-6C6F06EA50B0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1904782"/>
              <a:chOff x="1556747" y="1067057"/>
              <a:chExt cx="9825627" cy="1904782"/>
            </a:xfrm>
          </p:grpSpPr>
          <p:sp>
            <p:nvSpPr>
              <p:cNvPr id="15" name="テキスト ボックス 35">
                <a:extLst>
                  <a:ext uri="{FF2B5EF4-FFF2-40B4-BE49-F238E27FC236}">
                    <a16:creationId xmlns:a16="http://schemas.microsoft.com/office/drawing/2014/main" id="{220B3F43-CE91-41A9-89B9-DE78EF02CD20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テキスト ボックス 36">
                <a:extLst>
                  <a:ext uri="{FF2B5EF4-FFF2-40B4-BE49-F238E27FC236}">
                    <a16:creationId xmlns:a16="http://schemas.microsoft.com/office/drawing/2014/main" id="{692E5014-4988-4D0D-BC12-8C3C11A6B3D1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en-US" altLang="ko-KR" sz="1600" i="1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2"/>
                  </a:rPr>
                  <a:t>https://github.com/STEMLab/InFactory</a:t>
                </a:r>
                <a:endParaRPr kumimoji="0" lang="ko-KR" altLang="ko-KR" sz="1600" i="1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InFactory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Build Project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            and build project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mvn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clean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Spring Server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mvn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jetty:run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“-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Djetty.port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=9797”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p:grpSp>
      </p:grp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B694001F-854B-4160-A602-04EDE1B2A259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65FF8C-8D7D-411C-BC39-128C4262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2" y="4178592"/>
            <a:ext cx="5364945" cy="9449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A29DF1-1E8C-4CC2-94C5-18DBD6DF7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01" y="5208465"/>
            <a:ext cx="5364945" cy="16948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3550AF-AB0D-4071-AC13-C5498E7DD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09" y="4194882"/>
            <a:ext cx="5108891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3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87923-C675-44E7-B048-D689368B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InViewer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27E12B-D6F1-4760-93A3-71B0387CEBE4}"/>
              </a:ext>
            </a:extLst>
          </p:cNvPr>
          <p:cNvSpPr/>
          <p:nvPr/>
        </p:nvSpPr>
        <p:spPr>
          <a:xfrm>
            <a:off x="5657849" y="3048534"/>
            <a:ext cx="4572001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18F396-20A1-49C0-B3F4-0FD0F914A298}"/>
              </a:ext>
            </a:extLst>
          </p:cNvPr>
          <p:cNvSpPr/>
          <p:nvPr/>
        </p:nvSpPr>
        <p:spPr>
          <a:xfrm>
            <a:off x="6800850" y="3599256"/>
            <a:ext cx="1133476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BD0466-DCF0-43C1-959E-72BC57DC1DFE}"/>
              </a:ext>
            </a:extLst>
          </p:cNvPr>
          <p:cNvSpPr/>
          <p:nvPr/>
        </p:nvSpPr>
        <p:spPr>
          <a:xfrm>
            <a:off x="6142469" y="3886884"/>
            <a:ext cx="942975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グループ化 9">
            <a:extLst>
              <a:ext uri="{FF2B5EF4-FFF2-40B4-BE49-F238E27FC236}">
                <a16:creationId xmlns:a16="http://schemas.microsoft.com/office/drawing/2014/main" id="{5A52CD89-A2CC-4656-9211-210DC83E0F11}"/>
              </a:ext>
            </a:extLst>
          </p:cNvPr>
          <p:cNvGrpSpPr/>
          <p:nvPr/>
        </p:nvGrpSpPr>
        <p:grpSpPr>
          <a:xfrm>
            <a:off x="887522" y="1321057"/>
            <a:ext cx="10656778" cy="796786"/>
            <a:chOff x="887522" y="1067057"/>
            <a:chExt cx="10656778" cy="796786"/>
          </a:xfrm>
        </p:grpSpPr>
        <p:sp>
          <p:nvSpPr>
            <p:cNvPr id="7" name="正方形/長方形 3">
              <a:extLst>
                <a:ext uri="{FF2B5EF4-FFF2-40B4-BE49-F238E27FC236}">
                  <a16:creationId xmlns:a16="http://schemas.microsoft.com/office/drawing/2014/main" id="{91E38B17-D348-4691-929E-0E0C2F12BBE2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グループ化 5">
              <a:extLst>
                <a:ext uri="{FF2B5EF4-FFF2-40B4-BE49-F238E27FC236}">
                  <a16:creationId xmlns:a16="http://schemas.microsoft.com/office/drawing/2014/main" id="{A487F802-5470-4AD7-BC56-BF32BA1C1DD5}"/>
                </a:ext>
              </a:extLst>
            </p:cNvPr>
            <p:cNvGrpSpPr/>
            <p:nvPr/>
          </p:nvGrpSpPr>
          <p:grpSpPr>
            <a:xfrm>
              <a:off x="1556748" y="1067057"/>
              <a:ext cx="9987552" cy="796786"/>
              <a:chOff x="1556748" y="1067057"/>
              <a:chExt cx="9987552" cy="796786"/>
            </a:xfrm>
          </p:grpSpPr>
          <p:sp>
            <p:nvSpPr>
              <p:cNvPr id="9" name="テキスト ボックス 30">
                <a:extLst>
                  <a:ext uri="{FF2B5EF4-FFF2-40B4-BE49-F238E27FC236}">
                    <a16:creationId xmlns:a16="http://schemas.microsoft.com/office/drawing/2014/main" id="{42CCD413-C1DB-4680-9C95-43F8BF809630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10" name="テキスト ボックス 31">
                <a:extLst>
                  <a:ext uri="{FF2B5EF4-FFF2-40B4-BE49-F238E27FC236}">
                    <a16:creationId xmlns:a16="http://schemas.microsoft.com/office/drawing/2014/main" id="{13310282-A4ED-4F10-8251-BF0FAAEB579D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9987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Node.js</a:t>
                </a:r>
              </a:p>
            </p:txBody>
          </p:sp>
        </p:grp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0D6D8C-54B9-4E7A-9348-4F2A4B64AB63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グループ化 32">
            <a:extLst>
              <a:ext uri="{FF2B5EF4-FFF2-40B4-BE49-F238E27FC236}">
                <a16:creationId xmlns:a16="http://schemas.microsoft.com/office/drawing/2014/main" id="{0682C3B5-A608-4A53-94FF-E4523E404D69}"/>
              </a:ext>
            </a:extLst>
          </p:cNvPr>
          <p:cNvGrpSpPr/>
          <p:nvPr/>
        </p:nvGrpSpPr>
        <p:grpSpPr>
          <a:xfrm>
            <a:off x="887522" y="2271731"/>
            <a:ext cx="10494852" cy="2181780"/>
            <a:chOff x="887522" y="1067057"/>
            <a:chExt cx="10494852" cy="2181780"/>
          </a:xfrm>
        </p:grpSpPr>
        <p:sp>
          <p:nvSpPr>
            <p:cNvPr id="13" name="正方形/長方形 33">
              <a:extLst>
                <a:ext uri="{FF2B5EF4-FFF2-40B4-BE49-F238E27FC236}">
                  <a16:creationId xmlns:a16="http://schemas.microsoft.com/office/drawing/2014/main" id="{E2D5D7BD-C242-4098-BBBE-89748A285AD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グループ化 34">
              <a:extLst>
                <a:ext uri="{FF2B5EF4-FFF2-40B4-BE49-F238E27FC236}">
                  <a16:creationId xmlns:a16="http://schemas.microsoft.com/office/drawing/2014/main" id="{8DE75739-8855-419D-9714-FCBBD8FFFC5E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2181780"/>
              <a:chOff x="1556747" y="1067057"/>
              <a:chExt cx="9825627" cy="2181780"/>
            </a:xfrm>
          </p:grpSpPr>
          <p:sp>
            <p:nvSpPr>
              <p:cNvPr id="15" name="テキスト ボックス 35">
                <a:extLst>
                  <a:ext uri="{FF2B5EF4-FFF2-40B4-BE49-F238E27FC236}">
                    <a16:creationId xmlns:a16="http://schemas.microsoft.com/office/drawing/2014/main" id="{47F939AE-600F-4E97-A693-F934CAD81CAF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テキスト ボックス 36">
                <a:extLst>
                  <a:ext uri="{FF2B5EF4-FFF2-40B4-BE49-F238E27FC236}">
                    <a16:creationId xmlns:a16="http://schemas.microsoft.com/office/drawing/2014/main" id="{22242B7E-C3DE-4426-BCC3-354C815016FE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en-US" altLang="ko-KR" sz="1600" i="1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2"/>
                  </a:rPr>
                  <a:t>https://github.com/STEMLab/InViewer </a:t>
                </a:r>
                <a:endParaRPr kumimoji="0" lang="ko-KR" altLang="ko-KR" sz="1600" i="1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I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 Unicode MS"/>
                    <a:ea typeface="SFMono-Regular"/>
                  </a:rPr>
                  <a:t>nViewer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Install module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	and install module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</a:t>
                </a:r>
                <a:r>
                  <a:rPr kumimoji="0"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InViewer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start  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2"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Launch a web browser and open the viewer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http://127.0.0.1:3000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kumimoji="0"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0BE41E77-EC0A-4599-9594-E385700D8146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48155B-910E-437A-9A7E-17BBBB669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8" y="4429440"/>
            <a:ext cx="5236918" cy="7437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A41E16-8C01-4C19-B0FB-BFBA76F2D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98" y="5273454"/>
            <a:ext cx="5236918" cy="16094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44F12D-C096-4299-802C-161C3B803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410" y="4413646"/>
            <a:ext cx="599288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4" name="直角三角形 1">
            <a:extLst>
              <a:ext uri="{FF2B5EF4-FFF2-40B4-BE49-F238E27FC236}">
                <a16:creationId xmlns:a16="http://schemas.microsoft.com/office/drawing/2014/main" id="{AB47CA1B-7BB2-4D31-97C0-761F39E980AA}"/>
              </a:ext>
            </a:extLst>
          </p:cNvPr>
          <p:cNvSpPr/>
          <p:nvPr/>
        </p:nvSpPr>
        <p:spPr>
          <a:xfrm rot="5400000">
            <a:off x="819150" y="-819150"/>
            <a:ext cx="6858000" cy="8496300"/>
          </a:xfrm>
          <a:prstGeom prst="rtTriangl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8DBC380D-A038-47B6-9F21-F6C284917978}"/>
              </a:ext>
            </a:extLst>
          </p:cNvPr>
          <p:cNvSpPr txBox="1"/>
          <p:nvPr/>
        </p:nvSpPr>
        <p:spPr>
          <a:xfrm>
            <a:off x="550412" y="626923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759C836D-FE17-4564-B727-36FDA64CDCDE}"/>
              </a:ext>
            </a:extLst>
          </p:cNvPr>
          <p:cNvSpPr txBox="1"/>
          <p:nvPr/>
        </p:nvSpPr>
        <p:spPr>
          <a:xfrm>
            <a:off x="1609725" y="926535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Basic UI</a:t>
            </a:r>
          </a:p>
        </p:txBody>
      </p:sp>
    </p:spTree>
    <p:extLst>
      <p:ext uri="{BB962C8B-B14F-4D97-AF65-F5344CB8AC3E}">
        <p14:creationId xmlns:p14="http://schemas.microsoft.com/office/powerpoint/2010/main" val="107048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431714" y="214380"/>
            <a:ext cx="2159086" cy="261870"/>
          </a:xfrm>
          <a:prstGeom prst="roundRect">
            <a:avLst/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2838450" y="52927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FEC800"/>
                </a:solidFill>
              </a:rPr>
              <a:t>Menubar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B10D2E9-A836-4D79-9C2F-84C01F6DD006}"/>
              </a:ext>
            </a:extLst>
          </p:cNvPr>
          <p:cNvGrpSpPr/>
          <p:nvPr/>
        </p:nvGrpSpPr>
        <p:grpSpPr>
          <a:xfrm>
            <a:off x="1538514" y="709543"/>
            <a:ext cx="10263167" cy="5671912"/>
            <a:chOff x="1538514" y="709543"/>
            <a:chExt cx="10263167" cy="56719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C9F373-668E-4245-827C-82805356B110}"/>
                </a:ext>
              </a:extLst>
            </p:cNvPr>
            <p:cNvSpPr/>
            <p:nvPr/>
          </p:nvSpPr>
          <p:spPr>
            <a:xfrm>
              <a:off x="1538514" y="709839"/>
              <a:ext cx="10240822" cy="5671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9A65111-7B7E-454B-91D4-AC0368AD8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4699" y="915101"/>
              <a:ext cx="1612202" cy="220431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0E208E9-1BAE-43D4-ABCE-A335B2893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4699" y="3233279"/>
              <a:ext cx="1612202" cy="104459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B2F24B-DE95-4C62-906E-251F600E6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858"/>
            <a:stretch/>
          </p:blipFill>
          <p:spPr>
            <a:xfrm>
              <a:off x="1784699" y="4495788"/>
              <a:ext cx="1612202" cy="10445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8CA4B8-0311-436D-8029-0AEF2A12F33D}"/>
                </a:ext>
              </a:extLst>
            </p:cNvPr>
            <p:cNvSpPr txBox="1"/>
            <p:nvPr/>
          </p:nvSpPr>
          <p:spPr>
            <a:xfrm>
              <a:off x="3625853" y="1171575"/>
              <a:ext cx="3570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Make new project on this window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1221F0-719A-497F-A46E-1C1BC555EE67}"/>
                </a:ext>
              </a:extLst>
            </p:cNvPr>
            <p:cNvSpPr txBox="1"/>
            <p:nvPr/>
          </p:nvSpPr>
          <p:spPr>
            <a:xfrm>
              <a:off x="3625853" y="1451255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Load saved project(.</a:t>
              </a:r>
              <a:r>
                <a:rPr lang="en-US" altLang="ko-KR" dirty="0" err="1"/>
                <a:t>bson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F60B60-5812-4382-B7CC-9B8221D6E50B}"/>
                </a:ext>
              </a:extLst>
            </p:cNvPr>
            <p:cNvSpPr txBox="1"/>
            <p:nvPr/>
          </p:nvSpPr>
          <p:spPr>
            <a:xfrm>
              <a:off x="3625853" y="1708058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Save this project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6BBDC0-BCF2-4B8B-8016-EA09F60E1AEC}"/>
                </a:ext>
              </a:extLst>
            </p:cNvPr>
            <p:cNvSpPr/>
            <p:nvPr/>
          </p:nvSpPr>
          <p:spPr>
            <a:xfrm>
              <a:off x="3625853" y="1964861"/>
              <a:ext cx="36814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Save this project to different name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94E9F8-19DF-457D-B1EF-F5077045D759}"/>
                </a:ext>
              </a:extLst>
            </p:cNvPr>
            <p:cNvSpPr txBox="1"/>
            <p:nvPr/>
          </p:nvSpPr>
          <p:spPr>
            <a:xfrm>
              <a:off x="3625853" y="3415879"/>
              <a:ext cx="421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Modify constant values used in projects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CAE2BCB-1FCF-47C8-8C5E-5088D4215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255" t="910" r="579" b="2024"/>
            <a:stretch/>
          </p:blipFill>
          <p:spPr>
            <a:xfrm>
              <a:off x="9199113" y="709543"/>
              <a:ext cx="2602568" cy="37380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CD41DD-9642-4A10-80B5-BDBDEDDD785E}"/>
                </a:ext>
              </a:extLst>
            </p:cNvPr>
            <p:cNvSpPr txBox="1"/>
            <p:nvPr/>
          </p:nvSpPr>
          <p:spPr>
            <a:xfrm>
              <a:off x="3647817" y="3717340"/>
              <a:ext cx="5019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Edit common description values for each object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41533C9-6E0A-485A-984F-C41C18DD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6455" y="4533165"/>
              <a:ext cx="2625226" cy="184829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84291A-F03D-4D8A-909D-E42E414F910C}"/>
                </a:ext>
              </a:extLst>
            </p:cNvPr>
            <p:cNvSpPr txBox="1"/>
            <p:nvPr/>
          </p:nvSpPr>
          <p:spPr>
            <a:xfrm>
              <a:off x="3625852" y="4683181"/>
              <a:ext cx="324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Go to git repository of </a:t>
              </a:r>
              <a:r>
                <a:rPr lang="en-US" altLang="ko-KR" dirty="0" err="1"/>
                <a:t>InEditor</a:t>
              </a:r>
              <a:endParaRPr lang="en-US" altLang="ko-KR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F8B885-6DCE-4178-8322-77BC06D76108}"/>
                </a:ext>
              </a:extLst>
            </p:cNvPr>
            <p:cNvSpPr txBox="1"/>
            <p:nvPr/>
          </p:nvSpPr>
          <p:spPr>
            <a:xfrm>
              <a:off x="3625852" y="4962861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Go to demo video on </a:t>
              </a:r>
              <a:r>
                <a:rPr lang="en-US" altLang="ko-KR" dirty="0" err="1"/>
                <a:t>youtube</a:t>
              </a:r>
              <a:endParaRPr lang="en-US" altLang="ko-KR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19D5242-D3AE-4C14-8FA2-B67AEE257D9C}"/>
                </a:ext>
              </a:extLst>
            </p:cNvPr>
            <p:cNvSpPr/>
            <p:nvPr/>
          </p:nvSpPr>
          <p:spPr>
            <a:xfrm>
              <a:off x="7632700" y="2823634"/>
              <a:ext cx="1460500" cy="618066"/>
            </a:xfrm>
            <a:custGeom>
              <a:avLst/>
              <a:gdLst>
                <a:gd name="connsiteX0" fmla="*/ 0 w 1460500"/>
                <a:gd name="connsiteY0" fmla="*/ 618066 h 618066"/>
                <a:gd name="connsiteX1" fmla="*/ 762000 w 1460500"/>
                <a:gd name="connsiteY1" fmla="*/ 84666 h 618066"/>
                <a:gd name="connsiteX2" fmla="*/ 1460500 w 1460500"/>
                <a:gd name="connsiteY2" fmla="*/ 8466 h 61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0500" h="618066">
                  <a:moveTo>
                    <a:pt x="0" y="618066"/>
                  </a:moveTo>
                  <a:cubicBezTo>
                    <a:pt x="259291" y="402166"/>
                    <a:pt x="518583" y="186266"/>
                    <a:pt x="762000" y="84666"/>
                  </a:cubicBezTo>
                  <a:cubicBezTo>
                    <a:pt x="1005417" y="-16934"/>
                    <a:pt x="1232958" y="-4234"/>
                    <a:pt x="1460500" y="846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3E0837A-251C-459B-97CD-7A2904C55015}"/>
                </a:ext>
              </a:extLst>
            </p:cNvPr>
            <p:cNvSpPr/>
            <p:nvPr/>
          </p:nvSpPr>
          <p:spPr>
            <a:xfrm>
              <a:off x="7556500" y="4076700"/>
              <a:ext cx="1511300" cy="1463046"/>
            </a:xfrm>
            <a:custGeom>
              <a:avLst/>
              <a:gdLst>
                <a:gd name="connsiteX0" fmla="*/ 0 w 1511300"/>
                <a:gd name="connsiteY0" fmla="*/ 0 h 1463046"/>
                <a:gd name="connsiteX1" fmla="*/ 876300 w 1511300"/>
                <a:gd name="connsiteY1" fmla="*/ 1231900 h 1463046"/>
                <a:gd name="connsiteX2" fmla="*/ 1511300 w 1511300"/>
                <a:gd name="connsiteY2" fmla="*/ 1460500 h 146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1300" h="1463046">
                  <a:moveTo>
                    <a:pt x="0" y="0"/>
                  </a:moveTo>
                  <a:cubicBezTo>
                    <a:pt x="312208" y="494241"/>
                    <a:pt x="624417" y="988483"/>
                    <a:pt x="876300" y="1231900"/>
                  </a:cubicBezTo>
                  <a:cubicBezTo>
                    <a:pt x="1128183" y="1475317"/>
                    <a:pt x="1319741" y="1467908"/>
                    <a:pt x="1511300" y="14605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431714" y="468380"/>
            <a:ext cx="2484000" cy="261870"/>
          </a:xfrm>
          <a:prstGeom prst="roundRect">
            <a:avLst/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3067050" y="242955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EC800"/>
                </a:solidFill>
              </a:rPr>
              <a:t>Toolbar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8F07C1-AD0A-4586-BFA1-A23DE0BD8FEE}"/>
              </a:ext>
            </a:extLst>
          </p:cNvPr>
          <p:cNvGrpSpPr/>
          <p:nvPr/>
        </p:nvGrpSpPr>
        <p:grpSpPr>
          <a:xfrm>
            <a:off x="1538514" y="849539"/>
            <a:ext cx="10240822" cy="5671616"/>
            <a:chOff x="1538514" y="849539"/>
            <a:chExt cx="10240822" cy="567161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EAF72C-E766-4ADC-873D-440774ED51E8}"/>
                </a:ext>
              </a:extLst>
            </p:cNvPr>
            <p:cNvSpPr/>
            <p:nvPr/>
          </p:nvSpPr>
          <p:spPr>
            <a:xfrm>
              <a:off x="1538514" y="849539"/>
              <a:ext cx="10240822" cy="5671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81" name="그림 49" descr="EMB0000611c09ea">
              <a:extLst>
                <a:ext uri="{FF2B5EF4-FFF2-40B4-BE49-F238E27FC236}">
                  <a16:creationId xmlns:a16="http://schemas.microsoft.com/office/drawing/2014/main" id="{9B290541-7984-47FC-AF7D-6582CD51E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156736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그림 48" descr="EMB0000611c09eb">
              <a:extLst>
                <a:ext uri="{FF2B5EF4-FFF2-40B4-BE49-F238E27FC236}">
                  <a16:creationId xmlns:a16="http://schemas.microsoft.com/office/drawing/2014/main" id="{99CB811E-2B1A-42D6-8CEF-E6117B28B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368188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9" name="그림 46" descr="EMB0000611c09ec">
              <a:extLst>
                <a:ext uri="{FF2B5EF4-FFF2-40B4-BE49-F238E27FC236}">
                  <a16:creationId xmlns:a16="http://schemas.microsoft.com/office/drawing/2014/main" id="{D295729D-A507-4297-9A11-51178B97F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2284056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그림 44" descr="EMB0000611c09ed">
              <a:extLst>
                <a:ext uri="{FF2B5EF4-FFF2-40B4-BE49-F238E27FC236}">
                  <a16:creationId xmlns:a16="http://schemas.microsoft.com/office/drawing/2014/main" id="{3AD4B324-F5A5-4FE6-9E6C-9FA0E67D5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2284056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그림 43" descr="EMB0000611c09ee">
              <a:extLst>
                <a:ext uri="{FF2B5EF4-FFF2-40B4-BE49-F238E27FC236}">
                  <a16:creationId xmlns:a16="http://schemas.microsoft.com/office/drawing/2014/main" id="{3E802310-EA3A-48DF-971F-A39F7AB02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3000745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그림 41" descr="EMB0000611c09ef">
              <a:extLst>
                <a:ext uri="{FF2B5EF4-FFF2-40B4-BE49-F238E27FC236}">
                  <a16:creationId xmlns:a16="http://schemas.microsoft.com/office/drawing/2014/main" id="{9BB66D99-D16F-40DD-A42E-2E8E42D8A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515149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그림 40" descr="EMB0000611c09f0">
              <a:extLst>
                <a:ext uri="{FF2B5EF4-FFF2-40B4-BE49-F238E27FC236}">
                  <a16:creationId xmlns:a16="http://schemas.microsoft.com/office/drawing/2014/main" id="{671550F6-1F6F-48D7-AFDD-88B9EDDB3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919" y="3718113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그림 39" descr="EMB0000611c09f1">
              <a:extLst>
                <a:ext uri="{FF2B5EF4-FFF2-40B4-BE49-F238E27FC236}">
                  <a16:creationId xmlns:a16="http://schemas.microsoft.com/office/drawing/2014/main" id="{FD83B3B2-BAAC-4F16-9BF4-2700CC101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3000745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그림 38" descr="EMB0000611c09f2">
              <a:extLst>
                <a:ext uri="{FF2B5EF4-FFF2-40B4-BE49-F238E27FC236}">
                  <a16:creationId xmlns:a16="http://schemas.microsoft.com/office/drawing/2014/main" id="{E0C861AE-3019-4CCB-B824-F03F8C571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4434802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그림 37" descr="EMB0000611c09f3">
              <a:extLst>
                <a:ext uri="{FF2B5EF4-FFF2-40B4-BE49-F238E27FC236}">
                  <a16:creationId xmlns:a16="http://schemas.microsoft.com/office/drawing/2014/main" id="{F7AE26A1-ABB4-4B30-8F10-97F55F8E97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1630199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그림 36" descr="EMB0000611c09f4">
              <a:extLst>
                <a:ext uri="{FF2B5EF4-FFF2-40B4-BE49-F238E27FC236}">
                  <a16:creationId xmlns:a16="http://schemas.microsoft.com/office/drawing/2014/main" id="{BD973886-BD31-4957-972A-6B66D17E3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443803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CABF46-42FC-4EA7-8531-FBDFFF2D1704}"/>
                </a:ext>
              </a:extLst>
            </p:cNvPr>
            <p:cNvSpPr txBox="1"/>
            <p:nvPr/>
          </p:nvSpPr>
          <p:spPr>
            <a:xfrm>
              <a:off x="2733114" y="1679533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floor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451695-1CC0-4569-9C64-598D9D1B591E}"/>
                </a:ext>
              </a:extLst>
            </p:cNvPr>
            <p:cNvSpPr txBox="1"/>
            <p:nvPr/>
          </p:nvSpPr>
          <p:spPr>
            <a:xfrm>
              <a:off x="2733113" y="2333390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</a:t>
              </a:r>
              <a:r>
                <a:rPr lang="en-US" altLang="ko-KR" dirty="0" err="1"/>
                <a:t>cellspace</a:t>
              </a:r>
              <a:endParaRPr lang="en-US" altLang="ko-KR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377476D-4B09-4908-BFEF-D0CDD4CEE826}"/>
                </a:ext>
              </a:extLst>
            </p:cNvPr>
            <p:cNvSpPr txBox="1"/>
            <p:nvPr/>
          </p:nvSpPr>
          <p:spPr>
            <a:xfrm>
              <a:off x="2733112" y="3050079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hole in </a:t>
              </a:r>
              <a:r>
                <a:rPr lang="en-US" altLang="ko-KR" dirty="0" err="1"/>
                <a:t>cellspace</a:t>
              </a:r>
              <a:endParaRPr lang="en-US" altLang="ko-K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51ACBF-908F-491E-9D58-29BBD6F3DC42}"/>
                </a:ext>
              </a:extLst>
            </p:cNvPr>
            <p:cNvSpPr txBox="1"/>
            <p:nvPr/>
          </p:nvSpPr>
          <p:spPr>
            <a:xfrm>
              <a:off x="2733112" y="3805481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cell with slant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5577F2-A998-475F-804A-272480155663}"/>
                </a:ext>
              </a:extLst>
            </p:cNvPr>
            <p:cNvSpPr txBox="1"/>
            <p:nvPr/>
          </p:nvSpPr>
          <p:spPr>
            <a:xfrm>
              <a:off x="2733112" y="4484136"/>
              <a:ext cx="3057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two cells with slant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B7192-39DE-4A32-AC9D-14D1E6669832}"/>
                </a:ext>
              </a:extLst>
            </p:cNvPr>
            <p:cNvSpPr txBox="1"/>
            <p:nvPr/>
          </p:nvSpPr>
          <p:spPr>
            <a:xfrm>
              <a:off x="2733111" y="5200825"/>
              <a:ext cx="3070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</a:t>
              </a:r>
              <a:r>
                <a:rPr lang="en-US" altLang="ko-KR" dirty="0" err="1"/>
                <a:t>cellspaceboundary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2D5983-CA34-4B82-A113-FF329C2C682E}"/>
                </a:ext>
              </a:extLst>
            </p:cNvPr>
            <p:cNvSpPr txBox="1"/>
            <p:nvPr/>
          </p:nvSpPr>
          <p:spPr>
            <a:xfrm>
              <a:off x="7395575" y="1679533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transition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6970B86-8A40-4D7E-A861-F4E152D437E8}"/>
                </a:ext>
              </a:extLst>
            </p:cNvPr>
            <p:cNvSpPr txBox="1"/>
            <p:nvPr/>
          </p:nvSpPr>
          <p:spPr>
            <a:xfrm>
              <a:off x="7395574" y="2333390"/>
              <a:ext cx="4040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stair</a:t>
              </a:r>
            </a:p>
            <a:p>
              <a:r>
                <a:rPr lang="en-US" altLang="ko-KR" dirty="0"/>
                <a:t>(transition between two different floor)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E877C6-7C6E-4A0D-92B6-4398896987E2}"/>
                </a:ext>
              </a:extLst>
            </p:cNvPr>
            <p:cNvSpPr txBox="1"/>
            <p:nvPr/>
          </p:nvSpPr>
          <p:spPr>
            <a:xfrm>
              <a:off x="7395573" y="3050079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state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4264DC-7068-4E56-B596-32972338590B}"/>
                </a:ext>
              </a:extLst>
            </p:cNvPr>
            <p:cNvSpPr txBox="1"/>
            <p:nvPr/>
          </p:nvSpPr>
          <p:spPr>
            <a:xfrm>
              <a:off x="7395573" y="3805481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</a:t>
              </a:r>
              <a:r>
                <a:rPr lang="en-US" altLang="ko-KR" dirty="0" err="1"/>
                <a:t>interlayerConnection</a:t>
              </a:r>
              <a:endParaRPr lang="en-US" altLang="ko-KR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F828A7C-E02E-4364-8193-7A7F87124BD6}"/>
                </a:ext>
              </a:extLst>
            </p:cNvPr>
            <p:cNvSpPr txBox="1"/>
            <p:nvPr/>
          </p:nvSpPr>
          <p:spPr>
            <a:xfrm>
              <a:off x="7395573" y="4484136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Call viewer</a:t>
              </a:r>
            </a:p>
          </p:txBody>
        </p:sp>
      </p:grpSp>
      <p:pic>
        <p:nvPicPr>
          <p:cNvPr id="2059" name="그림 49" descr="EMB0000611c09ea">
            <a:extLst>
              <a:ext uri="{FF2B5EF4-FFF2-40B4-BE49-F238E27FC236}">
                <a16:creationId xmlns:a16="http://schemas.microsoft.com/office/drawing/2014/main" id="{F0A926FB-9A3F-41F8-80C6-81BA7132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그림 48" descr="EMB0000611c09eb">
            <a:extLst>
              <a:ext uri="{FF2B5EF4-FFF2-40B4-BE49-F238E27FC236}">
                <a16:creationId xmlns:a16="http://schemas.microsoft.com/office/drawing/2014/main" id="{470A11F3-5617-49BC-A214-18907E574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그림 46" descr="EMB0000611c09ec">
            <a:extLst>
              <a:ext uri="{FF2B5EF4-FFF2-40B4-BE49-F238E27FC236}">
                <a16:creationId xmlns:a16="http://schemas.microsoft.com/office/drawing/2014/main" id="{29BAB154-C51F-44F8-B1CD-62CA9D5DB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그림 44" descr="EMB0000611c09ed">
            <a:extLst>
              <a:ext uri="{FF2B5EF4-FFF2-40B4-BE49-F238E27FC236}">
                <a16:creationId xmlns:a16="http://schemas.microsoft.com/office/drawing/2014/main" id="{B700199B-645A-4DBA-BD67-5CE934B6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그림 43" descr="EMB0000611c09ee">
            <a:extLst>
              <a:ext uri="{FF2B5EF4-FFF2-40B4-BE49-F238E27FC236}">
                <a16:creationId xmlns:a16="http://schemas.microsoft.com/office/drawing/2014/main" id="{1A175D68-FF62-4413-8FDB-5D95B9F52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그림 41" descr="EMB0000611c09ef">
            <a:extLst>
              <a:ext uri="{FF2B5EF4-FFF2-40B4-BE49-F238E27FC236}">
                <a16:creationId xmlns:a16="http://schemas.microsoft.com/office/drawing/2014/main" id="{32C61AEE-1696-47F9-9EF9-A39C5BA0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그림 40" descr="EMB0000611c09f0">
            <a:extLst>
              <a:ext uri="{FF2B5EF4-FFF2-40B4-BE49-F238E27FC236}">
                <a16:creationId xmlns:a16="http://schemas.microsoft.com/office/drawing/2014/main" id="{F98F16FE-927E-46CD-A480-C0AD16F8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그림 39" descr="EMB0000611c09f1">
            <a:extLst>
              <a:ext uri="{FF2B5EF4-FFF2-40B4-BE49-F238E27FC236}">
                <a16:creationId xmlns:a16="http://schemas.microsoft.com/office/drawing/2014/main" id="{C11E6DF6-BD7B-4BB0-B2BC-5A1AF5B4E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그림 38" descr="EMB0000611c09f2">
            <a:extLst>
              <a:ext uri="{FF2B5EF4-FFF2-40B4-BE49-F238E27FC236}">
                <a16:creationId xmlns:a16="http://schemas.microsoft.com/office/drawing/2014/main" id="{0B15501D-57FE-4E5A-B7E8-1BEFB5670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그림 37" descr="EMB0000611c09f3">
            <a:extLst>
              <a:ext uri="{FF2B5EF4-FFF2-40B4-BE49-F238E27FC236}">
                <a16:creationId xmlns:a16="http://schemas.microsoft.com/office/drawing/2014/main" id="{FA1FE613-264A-48B4-9FFB-106D8A81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그림 36" descr="EMB0000611c09f4">
            <a:extLst>
              <a:ext uri="{FF2B5EF4-FFF2-40B4-BE49-F238E27FC236}">
                <a16:creationId xmlns:a16="http://schemas.microsoft.com/office/drawing/2014/main" id="{0225583C-62DD-4CEB-91C2-7B1F77C0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MB0000611c09ea">
            <a:extLst>
              <a:ext uri="{FF2B5EF4-FFF2-40B4-BE49-F238E27FC236}">
                <a16:creationId xmlns:a16="http://schemas.microsoft.com/office/drawing/2014/main" id="{E2ECD253-3718-4E18-B55C-A356E18C1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EMB0000611c09eb">
            <a:extLst>
              <a:ext uri="{FF2B5EF4-FFF2-40B4-BE49-F238E27FC236}">
                <a16:creationId xmlns:a16="http://schemas.microsoft.com/office/drawing/2014/main" id="{2D01CFCE-F243-4FDF-A8AC-0F729D6E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EMB0000611c09ec">
            <a:extLst>
              <a:ext uri="{FF2B5EF4-FFF2-40B4-BE49-F238E27FC236}">
                <a16:creationId xmlns:a16="http://schemas.microsoft.com/office/drawing/2014/main" id="{B836BAB5-28C0-4895-AD15-EAD20DF1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EMB0000611c09ed">
            <a:extLst>
              <a:ext uri="{FF2B5EF4-FFF2-40B4-BE49-F238E27FC236}">
                <a16:creationId xmlns:a16="http://schemas.microsoft.com/office/drawing/2014/main" id="{E77E321E-E338-4ED6-8077-EA86077C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MB0000611c09ee">
            <a:extLst>
              <a:ext uri="{FF2B5EF4-FFF2-40B4-BE49-F238E27FC236}">
                <a16:creationId xmlns:a16="http://schemas.microsoft.com/office/drawing/2014/main" id="{ACCD78C9-E42B-4995-8EE3-FB9F883C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EMB0000611c09ef">
            <a:extLst>
              <a:ext uri="{FF2B5EF4-FFF2-40B4-BE49-F238E27FC236}">
                <a16:creationId xmlns:a16="http://schemas.microsoft.com/office/drawing/2014/main" id="{0C18EAA4-3449-4AE0-82A3-719ACE66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EMB0000611c09f0">
            <a:extLst>
              <a:ext uri="{FF2B5EF4-FFF2-40B4-BE49-F238E27FC236}">
                <a16:creationId xmlns:a16="http://schemas.microsoft.com/office/drawing/2014/main" id="{5E649CD4-D388-44F1-A110-EB9476D9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EMB0000611c09f1">
            <a:extLst>
              <a:ext uri="{FF2B5EF4-FFF2-40B4-BE49-F238E27FC236}">
                <a16:creationId xmlns:a16="http://schemas.microsoft.com/office/drawing/2014/main" id="{A2B90823-94D6-4572-A0DA-923353288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EMB0000611c09f2">
            <a:extLst>
              <a:ext uri="{FF2B5EF4-FFF2-40B4-BE49-F238E27FC236}">
                <a16:creationId xmlns:a16="http://schemas.microsoft.com/office/drawing/2014/main" id="{14448F67-2801-4EEF-B3BE-22D15D24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EMB0000611c09f3">
            <a:extLst>
              <a:ext uri="{FF2B5EF4-FFF2-40B4-BE49-F238E27FC236}">
                <a16:creationId xmlns:a16="http://schemas.microsoft.com/office/drawing/2014/main" id="{74FD1284-FE59-4619-B914-05F98F95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MB0000611c09f4">
            <a:extLst>
              <a:ext uri="{FF2B5EF4-FFF2-40B4-BE49-F238E27FC236}">
                <a16:creationId xmlns:a16="http://schemas.microsoft.com/office/drawing/2014/main" id="{93BB648A-D97B-4E75-B448-A916804E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8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theme/theme1.xml><?xml version="1.0" encoding="utf-8"?>
<a:theme xmlns:a="http://schemas.openxmlformats.org/drawingml/2006/main" name="디자인 사용자 지정">
  <a:themeElements>
    <a:clrScheme name="노랑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Arial-맑은고딕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834</Words>
  <Application>Microsoft Office PowerPoint</Application>
  <PresentationFormat>와이드스크린</PresentationFormat>
  <Paragraphs>172</Paragraphs>
  <Slides>31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Arial Unicode MS</vt:lpstr>
      <vt:lpstr>SFMono-Regular</vt:lpstr>
      <vt:lpstr>맑은 고딕</vt:lpstr>
      <vt:lpstr>Arial</vt:lpstr>
      <vt:lpstr>Century Gothic</vt:lpstr>
      <vt:lpstr>Ebrima</vt:lpstr>
      <vt:lpstr>디자인 사용자 지정</vt:lpstr>
      <vt:lpstr>PowerPoint 프레젠테이션</vt:lpstr>
      <vt:lpstr>PowerPoint 프레젠테이션</vt:lpstr>
      <vt:lpstr>PowerPoint 프레젠테이션</vt:lpstr>
      <vt:lpstr>InEditor</vt:lpstr>
      <vt:lpstr>InFactory</vt:lpstr>
      <vt:lpstr>InViewer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Create 1 - Floor</vt:lpstr>
      <vt:lpstr>Create 2 - CellSpace</vt:lpstr>
      <vt:lpstr>Create 3 - Hole</vt:lpstr>
      <vt:lpstr>Create 4 – CellSpace with slant(1)</vt:lpstr>
      <vt:lpstr>Create 5 – CellSpace with slant(2)</vt:lpstr>
      <vt:lpstr>Create 6 – CellSpaceBoundary</vt:lpstr>
      <vt:lpstr>Create 7 – auto-created State</vt:lpstr>
      <vt:lpstr>Create 8 – State</vt:lpstr>
      <vt:lpstr>Create 9 – Transition(1)</vt:lpstr>
      <vt:lpstr>Create 10 – Transition(2)</vt:lpstr>
      <vt:lpstr>Modify – Geometry</vt:lpstr>
      <vt:lpstr>Modify – Property</vt:lpstr>
      <vt:lpstr>Delete</vt:lpstr>
      <vt:lpstr>PowerPoint 프레젠테이션</vt:lpstr>
      <vt:lpstr>Get 3D View</vt:lpstr>
      <vt:lpstr>Get IndoorGML file - 1</vt:lpstr>
      <vt:lpstr>Get IndoorGML file - 2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bella</dc:creator>
  <cp:lastModifiedBy>Jeang Suhee</cp:lastModifiedBy>
  <cp:revision>106</cp:revision>
  <dcterms:created xsi:type="dcterms:W3CDTF">2018-08-02T00:16:13Z</dcterms:created>
  <dcterms:modified xsi:type="dcterms:W3CDTF">2018-11-26T02:48:38Z</dcterms:modified>
</cp:coreProperties>
</file>